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Lst>
  <p:sldSz cy="7620000" cx="10160000"/>
  <p:notesSz cx="7620000" cy="10160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80" Type="http://schemas.openxmlformats.org/officeDocument/2006/relationships/slide" Target="slides/slide76.xml"/><Relationship Id="rId81" Type="http://schemas.openxmlformats.org/officeDocument/2006/relationships/slide" Target="slides/slide7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31" Type="http://schemas.openxmlformats.org/officeDocument/2006/relationships/slide" Target="slides/slide27.xml"/><Relationship Id="rId75" Type="http://schemas.openxmlformats.org/officeDocument/2006/relationships/slide" Target="slides/slide71.xml"/><Relationship Id="rId30" Type="http://schemas.openxmlformats.org/officeDocument/2006/relationships/slide" Target="slides/slide26.xml"/><Relationship Id="rId74" Type="http://schemas.openxmlformats.org/officeDocument/2006/relationships/slide" Target="slides/slide70.xml"/><Relationship Id="rId33" Type="http://schemas.openxmlformats.org/officeDocument/2006/relationships/slide" Target="slides/slide29.xml"/><Relationship Id="rId77" Type="http://schemas.openxmlformats.org/officeDocument/2006/relationships/slide" Target="slides/slide73.xml"/><Relationship Id="rId32" Type="http://schemas.openxmlformats.org/officeDocument/2006/relationships/slide" Target="slides/slide28.xml"/><Relationship Id="rId76" Type="http://schemas.openxmlformats.org/officeDocument/2006/relationships/slide" Target="slides/slide72.xml"/><Relationship Id="rId35" Type="http://schemas.openxmlformats.org/officeDocument/2006/relationships/slide" Target="slides/slide31.xml"/><Relationship Id="rId79" Type="http://schemas.openxmlformats.org/officeDocument/2006/relationships/slide" Target="slides/slide75.xml"/><Relationship Id="rId34" Type="http://schemas.openxmlformats.org/officeDocument/2006/relationships/slide" Target="slides/slide30.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slide" Target="slides/slide65.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62000" y="4826000"/>
            <a:ext cx="6096000" cy="45720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terrancecohen.com" TargetMode="External"/><Relationship Id="rId3" Type="http://schemas.openxmlformats.org/officeDocument/2006/relationships/hyperlink" Target="http://www.terrancecohen.com" TargetMode="External"/><Relationship Id="rId4" Type="http://schemas.openxmlformats.org/officeDocument/2006/relationships/hyperlink" Target="http://twitter.com/terrance_cohen" TargetMode="External"/><Relationship Id="rId9" Type="http://schemas.openxmlformats.org/officeDocument/2006/relationships/hyperlink" Target="http://www.formspring.me/terrancecohen" TargetMode="External"/><Relationship Id="rId5" Type="http://schemas.openxmlformats.org/officeDocument/2006/relationships/hyperlink" Target="http://twitter.com/terrance_cohen" TargetMode="External"/><Relationship Id="rId6" Type="http://schemas.openxmlformats.org/officeDocument/2006/relationships/hyperlink" Target="http://www.linkedin.com/in/terrancecohen" TargetMode="External"/><Relationship Id="rId7" Type="http://schemas.openxmlformats.org/officeDocument/2006/relationships/hyperlink" Target="http://www.linkedin.com/in/terrancecohen" TargetMode="External"/><Relationship Id="rId8" Type="http://schemas.openxmlformats.org/officeDocument/2006/relationships/hyperlink" Target="http://www.formspring.me/terrancecohen" TargetMode="Externa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 name="Shape 19"/>
        <p:cNvGrpSpPr/>
        <p:nvPr/>
      </p:nvGrpSpPr>
      <p:grpSpPr>
        <a:xfrm>
          <a:off x="0" y="0"/>
          <a:ext cx="0" cy="0"/>
          <a:chOff x="0" y="0"/>
          <a:chExt cx="0" cy="0"/>
        </a:xfrm>
      </p:grpSpPr>
      <p:sp>
        <p:nvSpPr>
          <p:cNvPr id="20" name="Google Shape;20;i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1" name="Google Shape;21;i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50800" lvl="0" marL="381000" marR="0" rtl="0" algn="l">
              <a:lnSpc>
                <a:spcPct val="112500"/>
              </a:lnSpc>
              <a:spcBef>
                <a:spcPts val="0"/>
              </a:spcBef>
              <a:spcAft>
                <a:spcPts val="0"/>
              </a:spcAft>
              <a:buClr>
                <a:srgbClr val="000000"/>
              </a:buClr>
              <a:buSzPts val="2667"/>
              <a:buNone/>
            </a:pPr>
            <a:r>
              <a:rPr lang="en-US" sz="1467">
                <a:solidFill>
                  <a:srgbClr val="000000"/>
                </a:solidFill>
                <a:latin typeface="Arial"/>
                <a:ea typeface="Arial"/>
                <a:cs typeface="Arial"/>
                <a:sym typeface="Arial"/>
              </a:rPr>
              <a:t>Waiting for people to arrive</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t/>
            </a:r>
            <a:endParaRPr sz="1467">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i53: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83" name="Google Shape;83;i53: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Encourages iteration over arrays of non-homogeneous objects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Encourages virtual dispatch in the most unpredictable patterns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Instance data fragmented by unused elements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These are general issues with performance under OO</a:t>
            </a:r>
            <a:endParaRPr sz="1467">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i58: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89" name="Google Shape;89;i58: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Capabilities of an object are fixed at compile time, fully determined by class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Changing capabilities means changing hierarchy</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often impossible without code duplication or multiple inheritance of implementation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both have serious drawbacks</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Changing capabilities through multiple inheritance: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Some will argue that there are no serious drawbacks to MI</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Beyond the scope of this discussion</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Even for strong proponents of such architecture, should agree that it's not a good solution to </a:t>
            </a:r>
            <a:r>
              <a:rPr i="1" lang="en-US" sz="1467">
                <a:solidFill>
                  <a:srgbClr val="000000"/>
                </a:solidFill>
                <a:latin typeface="Arial"/>
                <a:ea typeface="Arial"/>
                <a:cs typeface="Arial"/>
                <a:sym typeface="Arial"/>
              </a:rPr>
              <a:t>this</a:t>
            </a:r>
            <a:r>
              <a:rPr lang="en-US" sz="1467">
                <a:solidFill>
                  <a:srgbClr val="000000"/>
                </a:solidFill>
                <a:latin typeface="Arial"/>
                <a:ea typeface="Arial"/>
                <a:cs typeface="Arial"/>
                <a:sym typeface="Arial"/>
              </a:rPr>
              <a:t> problem</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Messy unification of disparate hierarchies</a:t>
            </a:r>
            <a:endParaRPr sz="1467">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i63: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95" name="Google Shape;95;i63: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"What we're used to," so easy to overlook flaws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Step back.  Select the best tool for the job.</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t/>
            </a:r>
            <a:endParaRPr sz="1467">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i68: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i68: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i74: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i74: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300"/>
              </a:spcAft>
              <a:buNone/>
            </a:pPr>
            <a:r>
              <a:rPr lang="en-US" sz="1467">
                <a:solidFill>
                  <a:srgbClr val="000000"/>
                </a:solidFill>
                <a:latin typeface="Arial"/>
                <a:ea typeface="Arial"/>
                <a:cs typeface="Arial"/>
                <a:sym typeface="Arial"/>
              </a:rPr>
              <a:t>So here's my attempt at a solution.  It's worked well for us.  I hope it'll work well for you.</a:t>
            </a:r>
            <a:endParaRPr sz="1467">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i81: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i81: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i86: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i86: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i91: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i91: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i96: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i96: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Everything that the Game Object represents can be broken-down into small chunks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Each component represents a data transformation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Ultimately, that's all the game is doing</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e.g. state machine + states</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e.g.</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model</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animation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physics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ai/logic</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sensing</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send/receive messaging</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causing damage</a:t>
            </a:r>
            <a:endParaRPr sz="1467">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i102: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i102: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So now we'll talk about my solution which I call the Dynamic Component System.</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rPr lang="en-US" sz="1467">
                <a:solidFill>
                  <a:srgbClr val="000000"/>
                </a:solidFill>
                <a:latin typeface="Arial"/>
                <a:ea typeface="Arial"/>
                <a:cs typeface="Arial"/>
                <a:sym typeface="Arial"/>
              </a:rPr>
              <a:t>First we'll talk at a high level about what is the system</a:t>
            </a:r>
            <a:endParaRPr sz="1467">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i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7" name="Google Shape;27;i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50800" lvl="0" marL="381000" marR="0" rtl="0" algn="l">
              <a:lnSpc>
                <a:spcPct val="112500"/>
              </a:lnSpc>
              <a:spcBef>
                <a:spcPts val="0"/>
              </a:spcBef>
              <a:spcAft>
                <a:spcPts val="0"/>
              </a:spcAft>
              <a:buClr>
                <a:srgbClr val="000000"/>
              </a:buClr>
              <a:buSzPts val="2667"/>
              <a:buNone/>
            </a:pPr>
            <a:r>
              <a:rPr lang="en-US" sz="1467">
                <a:solidFill>
                  <a:srgbClr val="000000"/>
                </a:solidFill>
                <a:latin typeface="Arial"/>
                <a:ea typeface="Arial"/>
                <a:cs typeface="Arial"/>
                <a:sym typeface="Arial"/>
              </a:rPr>
              <a:t>Waiting for people to arrive</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t/>
            </a:r>
            <a:endParaRPr sz="1467">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i109: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i109: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i114: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i114: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i119: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i119: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300"/>
              </a:spcAft>
              <a:buNone/>
            </a:pPr>
            <a:r>
              <a:rPr lang="en-US" sz="1467">
                <a:solidFill>
                  <a:srgbClr val="000000"/>
                </a:solidFill>
                <a:latin typeface="Arial"/>
                <a:ea typeface="Arial"/>
                <a:cs typeface="Arial"/>
                <a:sym typeface="Arial"/>
              </a:rPr>
              <a:t>Not in the “adults only” sense. It’s been exercised.</a:t>
            </a:r>
            <a:endParaRPr sz="1467">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i124: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i124: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Side-by-side implementation</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Not necessary to refactor existing code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Game objects in the traditional (or "legacy") monolithic model can coexist and interoperate with components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The solution is general - doesn't require a particular game architecture.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Some environment-specific implementation details</a:t>
            </a:r>
            <a:endParaRPr sz="1467">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i129: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i129: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sorry if you were looking for tips on those things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if you're interested in my thoughts on those subjects, please contact me afterward</a:t>
            </a:r>
            <a:endParaRPr sz="1467">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i13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i13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300"/>
              </a:spcAft>
              <a:buNone/>
            </a:pPr>
            <a:r>
              <a:rPr lang="en-US" sz="1467">
                <a:solidFill>
                  <a:srgbClr val="000000"/>
                </a:solidFill>
                <a:latin typeface="Arial"/>
                <a:ea typeface="Arial"/>
                <a:cs typeface="Arial"/>
                <a:sym typeface="Arial"/>
              </a:rPr>
              <a:t>Now we'll discuss features of the system, a.k.a. why I think it's a good solution.</a:t>
            </a:r>
            <a:endParaRPr sz="1467">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i142: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i142: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i147: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i147: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Components</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Originally called Aspects from AOP</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Derived from base Component class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12 bytes of administrative data</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"Payload" can be detached &amp; treated as POD for processing in separate memory spaces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Allocated from pools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One pool per concrete type</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Homogeneous type instances per pool</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Each pool is indexed with a "partition" value separating free from allocated instances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Called the "Roster"</a:t>
            </a:r>
            <a:endParaRPr sz="1467">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i152: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i152: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High-performance</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All operations, except for "search", are small constant-time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Allocate/free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Resolve handle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Get type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Type implements (derived from)</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No instance copying</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manipulations are done on the Roster rather than the instance pool</a:t>
            </a:r>
            <a:endParaRPr sz="1467">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i157: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i157: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High-performance</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Updates are performed per-type (per-pool)</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Cache friendly</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Designed to encourage &amp; simplify async update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e.g. on SPU</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Roster contains contiguous list of pool indices of allocated instances</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Roster up to partition is DMA list</a:t>
            </a:r>
            <a:endParaRPr sz="1467">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i9: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2" name="Google Shape;32;i9: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50800" lvl="0" marL="381000" marR="0" rtl="0" algn="l">
              <a:lnSpc>
                <a:spcPct val="112500"/>
              </a:lnSpc>
              <a:spcBef>
                <a:spcPts val="0"/>
              </a:spcBef>
              <a:spcAft>
                <a:spcPts val="0"/>
              </a:spcAft>
              <a:buClr>
                <a:srgbClr val="000000"/>
              </a:buClr>
              <a:buSzPts val="2667"/>
              <a:buNone/>
            </a:pPr>
            <a:r>
              <a:rPr lang="en-US" sz="1467">
                <a:solidFill>
                  <a:srgbClr val="000000"/>
                </a:solidFill>
                <a:latin typeface="Arial"/>
                <a:ea typeface="Arial"/>
                <a:cs typeface="Arial"/>
                <a:sym typeface="Arial"/>
              </a:rPr>
              <a:t>Waiting for people to arrive</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t/>
            </a:r>
            <a:endParaRPr sz="1467">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i162: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i162: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High-performance:</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References between components normally handled by holding/resolving handles</a:t>
            </a:r>
            <a:endParaRPr sz="1467">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i167: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i167: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Dynamic:</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Runtime composition of game objects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Objects can substantially alter any aspect without carrying around any "baggage" from other states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Recommended idiom: component is allocated IFF actively in use</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Pool sizes need only accommodate max concurrent allocations</a:t>
            </a:r>
            <a:endParaRPr sz="1467">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i172: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i172: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Dynamic:</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Results: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High-frequency alloc() &amp; free()</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Small constant-time operations:</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alloc():</a:t>
            </a:r>
            <a:endParaRPr sz="1467">
              <a:solidFill>
                <a:srgbClr val="000000"/>
              </a:solidFill>
              <a:latin typeface="Arial"/>
              <a:ea typeface="Arial"/>
              <a:cs typeface="Arial"/>
              <a:sym typeface="Arial"/>
            </a:endParaRPr>
          </a:p>
          <a:p>
            <a:pPr indent="-220133" lvl="3" marL="1524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test for availability</a:t>
            </a:r>
            <a:endParaRPr sz="1467">
              <a:solidFill>
                <a:srgbClr val="000000"/>
              </a:solidFill>
              <a:latin typeface="Arial"/>
              <a:ea typeface="Arial"/>
              <a:cs typeface="Arial"/>
              <a:sym typeface="Arial"/>
            </a:endParaRPr>
          </a:p>
          <a:p>
            <a:pPr indent="-220133" lvl="3" marL="1524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make handle from index &amp; generation</a:t>
            </a:r>
            <a:endParaRPr sz="1467">
              <a:solidFill>
                <a:srgbClr val="000000"/>
              </a:solidFill>
              <a:latin typeface="Arial"/>
              <a:ea typeface="Arial"/>
              <a:cs typeface="Arial"/>
              <a:sym typeface="Arial"/>
            </a:endParaRPr>
          </a:p>
          <a:p>
            <a:pPr indent="-220133" lvl="3" marL="1524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increment roster partition</a:t>
            </a:r>
            <a:endParaRPr sz="1467">
              <a:solidFill>
                <a:srgbClr val="000000"/>
              </a:solidFill>
              <a:latin typeface="Arial"/>
              <a:ea typeface="Arial"/>
              <a:cs typeface="Arial"/>
              <a:sym typeface="Arial"/>
            </a:endParaRPr>
          </a:p>
          <a:p>
            <a:pPr indent="-220133" lvl="3" marL="1524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call Init on allocated component</a:t>
            </a:r>
            <a:endParaRPr sz="1467">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i177: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i177: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Dynamic</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Results: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High-frequency alloc() &amp; free()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Small constant-time operations:</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free():</a:t>
            </a:r>
            <a:endParaRPr sz="1467">
              <a:solidFill>
                <a:srgbClr val="000000"/>
              </a:solidFill>
              <a:latin typeface="Arial"/>
              <a:ea typeface="Arial"/>
              <a:cs typeface="Arial"/>
              <a:sym typeface="Arial"/>
            </a:endParaRPr>
          </a:p>
          <a:p>
            <a:pPr indent="-220133" lvl="3" marL="1524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call Deinit</a:t>
            </a:r>
            <a:endParaRPr sz="1467">
              <a:solidFill>
                <a:srgbClr val="000000"/>
              </a:solidFill>
              <a:latin typeface="Arial"/>
              <a:ea typeface="Arial"/>
              <a:cs typeface="Arial"/>
              <a:sym typeface="Arial"/>
            </a:endParaRPr>
          </a:p>
          <a:p>
            <a:pPr indent="-220133" lvl="3" marL="1524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swap index in roster with partition-adjacent index</a:t>
            </a:r>
            <a:endParaRPr sz="1467">
              <a:solidFill>
                <a:srgbClr val="000000"/>
              </a:solidFill>
              <a:latin typeface="Arial"/>
              <a:ea typeface="Arial"/>
              <a:cs typeface="Arial"/>
              <a:sym typeface="Arial"/>
            </a:endParaRPr>
          </a:p>
          <a:p>
            <a:pPr indent="-220133" lvl="3" marL="1524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decrement partition</a:t>
            </a:r>
            <a:endParaRPr sz="1467">
              <a:solidFill>
                <a:srgbClr val="000000"/>
              </a:solidFill>
              <a:latin typeface="Arial"/>
              <a:ea typeface="Arial"/>
              <a:cs typeface="Arial"/>
              <a:sym typeface="Arial"/>
            </a:endParaRPr>
          </a:p>
          <a:p>
            <a:pPr indent="-220133" lvl="3" marL="1524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increment generation</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So let's take an example to put some of these pieces together.</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rPr lang="en-US" sz="1467">
                <a:solidFill>
                  <a:srgbClr val="000000"/>
                </a:solidFill>
                <a:latin typeface="Arial"/>
                <a:ea typeface="Arial"/>
                <a:cs typeface="Arial"/>
                <a:sym typeface="Arial"/>
              </a:rPr>
              <a:t>We'll look at an example of freeing a dynamic component instance.</a:t>
            </a:r>
            <a:endParaRPr sz="1467">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i182: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i182: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Here's the prototype for DynamicComponent::Free().  It takes...</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So here's an example.</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We have a pool of instances of some given component type.</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We have a roster, which is an array of indices into the instance pool.  (Note that all of the instances in the pool are of the same type, so they are of equal size.  So the value at a roster index is itself just an index into the pool.</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rPr lang="en-US" sz="1467">
                <a:solidFill>
                  <a:srgbClr val="000000"/>
                </a:solidFill>
                <a:latin typeface="Arial"/>
                <a:ea typeface="Arial"/>
                <a:cs typeface="Arial"/>
                <a:sym typeface="Arial"/>
              </a:rPr>
              <a:t>You can see that we have a partition value, which separates roster indices representing allocated vs. free instances.</a:t>
            </a:r>
            <a:endParaRPr sz="1467">
              <a:solidFill>
                <a:srgbClr val="000000"/>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i189: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i189: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Alright.  Now we're going to free the component represented by the 3rd roster element, which is currently index 3 in the pool.</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t/>
            </a:r>
            <a:endParaRPr sz="1467">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i196: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i196: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300"/>
              </a:spcAft>
              <a:buNone/>
            </a:pPr>
            <a:r>
              <a:rPr lang="en-US" sz="1467">
                <a:solidFill>
                  <a:srgbClr val="000000"/>
                </a:solidFill>
                <a:latin typeface="Arial"/>
                <a:ea typeface="Arial"/>
                <a:cs typeface="Arial"/>
                <a:sym typeface="Arial"/>
              </a:rPr>
              <a:t>So what we'll do is swap the 3rd and 4th roster elements.</a:t>
            </a:r>
            <a:endParaRPr sz="1467">
              <a:solidFill>
                <a:srgbClr val="000000"/>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i203: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i203: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Now we're freeing the 4th roster element, which represents the 3rd instance in the pool.</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rPr lang="en-US" sz="1467">
                <a:solidFill>
                  <a:srgbClr val="000000"/>
                </a:solidFill>
                <a:latin typeface="Arial"/>
                <a:ea typeface="Arial"/>
                <a:cs typeface="Arial"/>
                <a:sym typeface="Arial"/>
              </a:rPr>
              <a:t>Since we swapped the roster entry for the element to be freed into the partition-adjacent roster entry, all we have to do to free that instance is...</a:t>
            </a:r>
            <a:endParaRPr sz="1467">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i21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i21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 decrement the partition.</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rPr lang="en-US" sz="1467">
                <a:solidFill>
                  <a:srgbClr val="000000"/>
                </a:solidFill>
                <a:latin typeface="Arial"/>
                <a:ea typeface="Arial"/>
                <a:cs typeface="Arial"/>
                <a:sym typeface="Arial"/>
              </a:rPr>
              <a:t>And voila, we've free'd a component instance with a few very small constant-time operations, and we didn't touch the instance data, only indices.</a:t>
            </a:r>
            <a:endParaRPr sz="1467">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i217: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i217: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System</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Doesn't need to completely replace a standard game object model</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Can completely replace standard game object model</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Other systems host components</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Conversation</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Script Events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Shots</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No game object</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t/>
            </a:r>
            <a:endParaRPr sz="1467">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i13: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7" name="Google Shape;37;i13: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300"/>
              </a:spcAft>
              <a:buNone/>
            </a:pPr>
            <a:r>
              <a:rPr lang="en-US" sz="1467">
                <a:solidFill>
                  <a:srgbClr val="000000"/>
                </a:solidFill>
                <a:latin typeface="Arial"/>
                <a:ea typeface="Arial"/>
                <a:cs typeface="Arial"/>
                <a:sym typeface="Arial"/>
              </a:rPr>
              <a:t>Waiting for people to arrive</a:t>
            </a:r>
            <a:endParaRPr sz="1467">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i223: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i223: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At a high level, I have three sections to this discussion</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50800" lvl="0" marL="381000" marR="0" rtl="0" algn="l">
              <a:lnSpc>
                <a:spcPct val="112500"/>
              </a:lnSpc>
              <a:spcBef>
                <a:spcPts val="300"/>
              </a:spcBef>
              <a:spcAft>
                <a:spcPts val="0"/>
              </a:spcAft>
              <a:buClr>
                <a:srgbClr val="000000"/>
              </a:buClr>
              <a:buSzPts val="2667"/>
              <a:buNone/>
            </a:pPr>
            <a:r>
              <a:t/>
            </a:r>
            <a:endParaRPr sz="1467">
              <a:solidFill>
                <a:srgbClr val="000000"/>
              </a:solidFill>
              <a:latin typeface="Arial"/>
              <a:ea typeface="Arial"/>
              <a:cs typeface="Arial"/>
              <a:sym typeface="Arial"/>
            </a:endParaRPr>
          </a:p>
          <a:p>
            <a:pPr indent="-50800" lvl="0" marL="381000" marR="0" rtl="0" algn="l">
              <a:lnSpc>
                <a:spcPct val="112500"/>
              </a:lnSpc>
              <a:spcBef>
                <a:spcPts val="0"/>
              </a:spcBef>
              <a:spcAft>
                <a:spcPts val="0"/>
              </a:spcAft>
              <a:buClr>
                <a:srgbClr val="000000"/>
              </a:buClr>
              <a:buSzPts val="2667"/>
              <a:buNone/>
            </a:pPr>
            <a:r>
              <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So now we're digging into implementation details of the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APIs always a good place to start</a:t>
            </a:r>
            <a:endParaRPr sz="1467">
              <a:solidFill>
                <a:srgbClr val="000000"/>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i23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i23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i23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i23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i24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i24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i24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i24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i25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i25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i25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i25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i26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i26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i26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i26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i27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i27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i18: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3" name="Google Shape;43;i18: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000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Visit me on the Web</a:t>
            </a:r>
            <a:endParaRPr sz="1467">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en-US" sz="1467" u="sng">
                <a:solidFill>
                  <a:srgbClr val="0000FF"/>
                </a:solidFill>
                <a:latin typeface="Arial"/>
                <a:ea typeface="Arial"/>
                <a:cs typeface="Arial"/>
                <a:sym typeface="Arial"/>
                <a:hlinkClick r:id="rId2">
                  <a:extLst>
                    <a:ext uri="{A12FA001-AC4F-418D-AE19-62706E023703}">
                      <ahyp:hlinkClr val="tx"/>
                    </a:ext>
                  </a:extLst>
                </a:hlinkClick>
              </a:rPr>
              <a:t>http://www.TerranceCohen.com</a:t>
            </a:r>
            <a:endParaRPr sz="1467" u="sng">
              <a:solidFill>
                <a:srgbClr val="0000FF"/>
              </a:solidFill>
              <a:latin typeface="Arial"/>
              <a:ea typeface="Arial"/>
              <a:cs typeface="Arial"/>
              <a:sym typeface="Arial"/>
              <a:hlinkClick r:id="rId3">
                <a:extLst>
                  <a:ext uri="{A12FA001-AC4F-418D-AE19-62706E023703}">
                    <ahyp:hlinkClr val="tx"/>
                  </a:ext>
                </a:extLst>
              </a:hlinkClick>
            </a:endParaRPr>
          </a:p>
          <a:p>
            <a:pPr indent="-220133" lvl="0" marL="381000" marR="0" rtl="0" algn="l">
              <a:lnSpc>
                <a:spcPct val="1000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Follow me on Twitter:</a:t>
            </a:r>
            <a:endParaRPr sz="1467">
              <a:solidFill>
                <a:srgbClr val="000000"/>
              </a:solidFill>
              <a:latin typeface="Arial"/>
              <a:ea typeface="Arial"/>
              <a:cs typeface="Arial"/>
              <a:sym typeface="Arial"/>
            </a:endParaRPr>
          </a:p>
          <a:p>
            <a:pPr indent="0" lvl="0" marL="0" marR="0" rtl="0" algn="l">
              <a:lnSpc>
                <a:spcPct val="112500"/>
              </a:lnSpc>
              <a:spcBef>
                <a:spcPts val="0"/>
              </a:spcBef>
              <a:spcAft>
                <a:spcPts val="0"/>
              </a:spcAft>
              <a:buNone/>
            </a:pPr>
            <a:r>
              <a:rPr lang="en-US" sz="1467" u="sng">
                <a:solidFill>
                  <a:srgbClr val="0000FF"/>
                </a:solidFill>
                <a:latin typeface="Arial"/>
                <a:ea typeface="Arial"/>
                <a:cs typeface="Arial"/>
                <a:sym typeface="Arial"/>
                <a:hlinkClick r:id="rId4">
                  <a:extLst>
                    <a:ext uri="{A12FA001-AC4F-418D-AE19-62706E023703}">
                      <ahyp:hlinkClr val="tx"/>
                    </a:ext>
                  </a:extLst>
                </a:hlinkClick>
              </a:rPr>
              <a:t>http://twitter.com/terrance_cohen</a:t>
            </a:r>
            <a:endParaRPr sz="1467" u="sng">
              <a:solidFill>
                <a:srgbClr val="0000FF"/>
              </a:solidFill>
              <a:latin typeface="Arial"/>
              <a:ea typeface="Arial"/>
              <a:cs typeface="Arial"/>
              <a:sym typeface="Arial"/>
              <a:hlinkClick r:id="rId5">
                <a:extLst>
                  <a:ext uri="{A12FA001-AC4F-418D-AE19-62706E023703}">
                    <ahyp:hlinkClr val="tx"/>
                  </a:ext>
                </a:extLst>
              </a:hlinkClick>
            </a:endParaRPr>
          </a:p>
          <a:p>
            <a:pPr indent="-220133" lvl="0" marL="381000" marR="0" rtl="0" algn="l">
              <a:lnSpc>
                <a:spcPct val="1000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Connect with me on LinkedIn:</a:t>
            </a:r>
            <a:endParaRPr sz="1467">
              <a:solidFill>
                <a:srgbClr val="000000"/>
              </a:solidFill>
              <a:latin typeface="Arial"/>
              <a:ea typeface="Arial"/>
              <a:cs typeface="Arial"/>
              <a:sym typeface="Arial"/>
            </a:endParaRPr>
          </a:p>
          <a:p>
            <a:pPr indent="0" lvl="0" marL="0" marR="0" rtl="0" algn="l">
              <a:lnSpc>
                <a:spcPct val="112500"/>
              </a:lnSpc>
              <a:spcBef>
                <a:spcPts val="0"/>
              </a:spcBef>
              <a:spcAft>
                <a:spcPts val="0"/>
              </a:spcAft>
              <a:buNone/>
            </a:pPr>
            <a:r>
              <a:rPr lang="en-US" sz="1467" u="sng">
                <a:solidFill>
                  <a:srgbClr val="0000FF"/>
                </a:solidFill>
                <a:latin typeface="Arial"/>
                <a:ea typeface="Arial"/>
                <a:cs typeface="Arial"/>
                <a:sym typeface="Arial"/>
                <a:hlinkClick r:id="rId6">
                  <a:extLst>
                    <a:ext uri="{A12FA001-AC4F-418D-AE19-62706E023703}">
                      <ahyp:hlinkClr val="tx"/>
                    </a:ext>
                  </a:extLst>
                </a:hlinkClick>
              </a:rPr>
              <a:t>http://www.linkedin.com/in/terrancecohen</a:t>
            </a:r>
            <a:endParaRPr sz="1467" u="sng">
              <a:solidFill>
                <a:srgbClr val="0000FF"/>
              </a:solidFill>
              <a:latin typeface="Arial"/>
              <a:ea typeface="Arial"/>
              <a:cs typeface="Arial"/>
              <a:sym typeface="Arial"/>
              <a:hlinkClick r:id="rId7">
                <a:extLst>
                  <a:ext uri="{A12FA001-AC4F-418D-AE19-62706E023703}">
                    <ahyp:hlinkClr val="tx"/>
                  </a:ext>
                </a:extLst>
              </a:hlinkClick>
            </a:endParaRPr>
          </a:p>
          <a:p>
            <a:pPr indent="-220133" lvl="0" marL="381000" marR="0" rtl="0" algn="l">
              <a:lnSpc>
                <a:spcPct val="1000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Ask me a question:</a:t>
            </a:r>
            <a:endParaRPr sz="1467">
              <a:solidFill>
                <a:srgbClr val="000000"/>
              </a:solidFill>
              <a:latin typeface="Arial"/>
              <a:ea typeface="Arial"/>
              <a:cs typeface="Arial"/>
              <a:sym typeface="Arial"/>
            </a:endParaRPr>
          </a:p>
          <a:p>
            <a:pPr indent="0" lvl="0" marL="0" marR="0" rtl="0" algn="l">
              <a:lnSpc>
                <a:spcPct val="112500"/>
              </a:lnSpc>
              <a:spcBef>
                <a:spcPts val="0"/>
              </a:spcBef>
              <a:spcAft>
                <a:spcPts val="300"/>
              </a:spcAft>
              <a:buNone/>
            </a:pPr>
            <a:r>
              <a:rPr lang="en-US" sz="1467" u="sng">
                <a:solidFill>
                  <a:srgbClr val="0000FF"/>
                </a:solidFill>
                <a:latin typeface="Arial"/>
                <a:ea typeface="Arial"/>
                <a:cs typeface="Arial"/>
                <a:sym typeface="Arial"/>
                <a:hlinkClick r:id="rId8">
                  <a:extLst>
                    <a:ext uri="{A12FA001-AC4F-418D-AE19-62706E023703}">
                      <ahyp:hlinkClr val="tx"/>
                    </a:ext>
                  </a:extLst>
                </a:hlinkClick>
              </a:rPr>
              <a:t>http://www.formspring.me/terrancecohen</a:t>
            </a:r>
            <a:endParaRPr sz="1467" u="sng">
              <a:solidFill>
                <a:srgbClr val="0000FF"/>
              </a:solidFill>
              <a:latin typeface="Arial"/>
              <a:ea typeface="Arial"/>
              <a:cs typeface="Arial"/>
              <a:sym typeface="Arial"/>
              <a:hlinkClick r:id="rId9">
                <a:extLst>
                  <a:ext uri="{A12FA001-AC4F-418D-AE19-62706E023703}">
                    <ahyp:hlinkClr val="tx"/>
                  </a:ext>
                </a:extLst>
              </a:hlinkClick>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i27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i27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i28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i28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i28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i28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i29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i29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Get familiar with GetComponentsIndexed()</a:t>
            </a:r>
            <a:endParaRPr sz="1467">
              <a:solidFill>
                <a:srgbClr val="000000"/>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i29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i29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i30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i30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i30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i30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i31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i31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IFF if and only if</a:t>
            </a:r>
            <a:endParaRPr sz="1467">
              <a:solidFill>
                <a:srgbClr val="000000"/>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i31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i31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i321: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i321: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At a high level, I have three sections to this discussion</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AutoNum type="arabicPeriod"/>
            </a:pPr>
            <a:r>
              <a:rPr lang="en-US" sz="1467">
                <a:solidFill>
                  <a:srgbClr val="000000"/>
                </a:solidFill>
                <a:latin typeface="Arial"/>
                <a:ea typeface="Arial"/>
                <a:cs typeface="Arial"/>
                <a:sym typeface="Arial"/>
              </a:rPr>
              <a:t>First, we'll talk about our purpose here.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We'll discuss the problem we're trying to solve, and my approach to a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Second, we'll talk about details of my solution, which I call the Dynamic Component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We'll discuss features of the system, and why it's a good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And third, we'll dig into implementation details of the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Using a few systems of dynamic components for illustration purposes</a:t>
            </a:r>
            <a:endParaRPr sz="1467">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i28: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54" name="Google Shape;54;i28: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sz="1467">
                <a:solidFill>
                  <a:srgbClr val="000000"/>
                </a:solidFill>
                <a:latin typeface="Arial"/>
                <a:ea typeface="Arial"/>
                <a:cs typeface="Arial"/>
                <a:sym typeface="Arial"/>
              </a:rPr>
              <a:t>Thank you.</a:t>
            </a:r>
            <a:endParaRPr sz="1467">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i328: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i328: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x</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Script Events are Components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Possibly related to a Game Object, but</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Hosted by the Script Event System</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Allocated on-demand from Lua scripts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When specified conditions are met, callback to script</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Two modes of testing for satisfaction:</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Some event types are updated automatically by the Dynamic Component System, and poll their conditions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Other event types are notified of occasions during gameplay that may cause them to become satisfied</a:t>
            </a:r>
            <a:endParaRPr sz="1467">
              <a:solidFill>
                <a:srgbClr val="000000"/>
              </a:solidFill>
              <a:latin typeface="Arial"/>
              <a:ea typeface="Arial"/>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i333: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i333: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67"/>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i339: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i339: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Types are registered through the DynamicComponent::TypeRegistrar.</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The registrar is responsible for keeping track of</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the types registered with the system,</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Their base classes for testing which types implement which interfaces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And during which update stages each type wants to be updated by the DCS</a:t>
            </a:r>
            <a:endParaRPr sz="1467">
              <a:solidFill>
                <a:srgbClr val="000000"/>
              </a:solidFill>
              <a:latin typeface="Arial"/>
              <a:ea typeface="Arial"/>
              <a:cs typeface="Arial"/>
              <a:sym typeface="Aria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i346: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i346: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e.g. Say the ScriptEventSystem just has a base type and two concrete event types.</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The base class is a component type named ScriptEvent.  We'll register two component type that are subclass of ScriptEvent</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To illustrate type registration, one will be notified, and one will be an event that updates both on PPU and asynchronously, e.g. on an SPU.  So we'll use LocationEvent for example.</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Upon system initialization, it registers both types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LocationEvents update on the SPU during PreUpdate to poll various conditions for satisfaction.  It'll stash the results  back in the component</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LocationEvents also update on the PPU during PostUpdate for an opportunity to invoke script callbacks if they're satisfied</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Note, for even better performance, polling components don't need to update on PPU at all.  If SPU job determines that an event is satisfied, it can add the component to a shared "invoke list" to be processed after all ScriptEvents are updated.</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rPr lang="en-US" sz="1467">
                <a:solidFill>
                  <a:srgbClr val="000000"/>
                </a:solidFill>
                <a:latin typeface="Arial"/>
                <a:ea typeface="Arial"/>
                <a:cs typeface="Arial"/>
                <a:sym typeface="Arial"/>
              </a:rPr>
              <a:t>That way, only satisfied events will touch the PPU on any given frame.</a:t>
            </a:r>
            <a:endParaRPr sz="1467">
              <a:solidFill>
                <a:srgbClr val="000000"/>
              </a:solidFill>
              <a:latin typeface="Arial"/>
              <a:ea typeface="Arial"/>
              <a:cs typeface="Aria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i35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i35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At a high level, I have three sections to this discussion</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AutoNum type="arabicPeriod"/>
            </a:pPr>
            <a:r>
              <a:rPr lang="en-US" sz="1467">
                <a:solidFill>
                  <a:srgbClr val="000000"/>
                </a:solidFill>
                <a:latin typeface="Arial"/>
                <a:ea typeface="Arial"/>
                <a:cs typeface="Arial"/>
                <a:sym typeface="Arial"/>
              </a:rPr>
              <a:t>First, we'll talk about our purpose here.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We'll discuss the problem we're trying to solve, and my approach to a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Second, we'll talk about details of my solution, which I call the Dynamic Component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We'll discuss features of the system, and why it's a good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And third, we'll dig into implementation details of the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Using a few systems of dynamic components for illustration purposes</a:t>
            </a:r>
            <a:endParaRPr sz="1467">
              <a:solidFill>
                <a:srgbClr val="000000"/>
              </a:solidFill>
              <a:latin typeface="Arial"/>
              <a:ea typeface="Arial"/>
              <a:cs typeface="Aria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i362: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i362: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NavComponents are hosted by Game Objects (usually Bots) to query the navigation database (mesh + dynamic obstructors)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Updated by the Navigation system, not automatically by the Dynamic Component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For navigation-specific load balancing</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Interesting initialization idiom</a:t>
            </a:r>
            <a:endParaRPr sz="1467">
              <a:solidFill>
                <a:srgbClr val="000000"/>
              </a:solidFill>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i367: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i367: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WTF is a prius?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In Dynamic Component parlance, a prius is, "A lightweight vehicle for transporting initialization data."</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Opportunity to pass runtime </a:t>
            </a:r>
            <a:r>
              <a:rPr i="1" lang="en-US" sz="1467">
                <a:solidFill>
                  <a:srgbClr val="000000"/>
                </a:solidFill>
                <a:latin typeface="Arial"/>
                <a:ea typeface="Arial"/>
                <a:cs typeface="Arial"/>
                <a:sym typeface="Arial"/>
              </a:rPr>
              <a:t>or design-time</a:t>
            </a:r>
            <a:r>
              <a:rPr lang="en-US" sz="1467">
                <a:solidFill>
                  <a:srgbClr val="000000"/>
                </a:solidFill>
                <a:latin typeface="Arial"/>
                <a:ea typeface="Arial"/>
                <a:cs typeface="Arial"/>
                <a:sym typeface="Arial"/>
              </a:rPr>
              <a:t> data to a component instance.</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Pirus is simply passed to the initialization method of a component instance upon allocation.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But is that safe!?!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Component must cast to an assumed type!</a:t>
            </a:r>
            <a:endParaRPr sz="1467">
              <a:solidFill>
                <a:srgbClr val="000000"/>
              </a:solidFill>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i374: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i374: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WTF is a prius?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In Dynamic Component parlance, a prius is, "A lightweight vehicle for transporting initialization data."</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Opportunity to pass runtime </a:t>
            </a:r>
            <a:r>
              <a:rPr i="1" lang="en-US" sz="1467">
                <a:solidFill>
                  <a:srgbClr val="000000"/>
                </a:solidFill>
                <a:latin typeface="Arial"/>
                <a:ea typeface="Arial"/>
                <a:cs typeface="Arial"/>
                <a:sym typeface="Arial"/>
              </a:rPr>
              <a:t>or design-time</a:t>
            </a:r>
            <a:r>
              <a:rPr lang="en-US" sz="1467">
                <a:solidFill>
                  <a:srgbClr val="000000"/>
                </a:solidFill>
                <a:latin typeface="Arial"/>
                <a:ea typeface="Arial"/>
                <a:cs typeface="Arial"/>
                <a:sym typeface="Arial"/>
              </a:rPr>
              <a:t> data to a component instance.</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Pirus is simply passed to the initialization method of a component instance upon allocation.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But is that safe!?!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Component must cast to an assumed type!</a:t>
            </a:r>
            <a:endParaRPr sz="1467">
              <a:solidFill>
                <a:srgbClr val="000000"/>
              </a:solidFill>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i381: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i381: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Interesting initialization idiom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 NavQuery is the Prius for a NavComponent</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NavQuery::Submit() allocates a NavComponent, and passes itself as the prius.</a:t>
            </a:r>
            <a:endParaRPr sz="1467">
              <a:solidFill>
                <a:srgbClr val="000000"/>
              </a:solidFill>
              <a:latin typeface="Arial"/>
              <a:ea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i39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i39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300"/>
              </a:spcAft>
              <a:buNone/>
            </a:pPr>
            <a:r>
              <a:rPr lang="en-US" sz="1467">
                <a:solidFill>
                  <a:srgbClr val="000000"/>
                </a:solidFill>
                <a:latin typeface="Arial"/>
                <a:ea typeface="Arial"/>
                <a:cs typeface="Arial"/>
                <a:sym typeface="Arial"/>
              </a:rPr>
              <a:t>Obviously highly simplified, but meant to convey the point that that a Nav::Query is a prius, whose Submit() method returns the result of DynamicComponent::Allocate(),passing itself as void* prius.</a:t>
            </a:r>
            <a:endParaRPr sz="1467">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i33: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60" name="Google Shape;60;i33: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At a high level, I have three sections to this discussion</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AutoNum type="arabicPeriod"/>
            </a:pPr>
            <a:r>
              <a:rPr lang="en-US" sz="1467">
                <a:solidFill>
                  <a:srgbClr val="000000"/>
                </a:solidFill>
                <a:latin typeface="Arial"/>
                <a:ea typeface="Arial"/>
                <a:cs typeface="Arial"/>
                <a:sym typeface="Arial"/>
              </a:rPr>
              <a:t>First, we'll talk about, "Why are we here?"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Not, "Why are we here on this earth," that's outside the scope of this presentation.  I mean, "What do I hope you'll conclude from this."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We'll discuss the problem we're trying to solve, and my approach to a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startAt="2"/>
            </a:pPr>
            <a:r>
              <a:rPr lang="en-US" sz="1467">
                <a:solidFill>
                  <a:srgbClr val="000000"/>
                </a:solidFill>
                <a:latin typeface="Arial"/>
                <a:ea typeface="Arial"/>
                <a:cs typeface="Arial"/>
                <a:sym typeface="Arial"/>
              </a:rPr>
              <a:t>Second, we'll talk about details of my solution, which I call the Dynamic Component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We'll discuss features of the system, and why it's a good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startAt="2"/>
            </a:pPr>
            <a:r>
              <a:rPr lang="en-US" sz="1467">
                <a:solidFill>
                  <a:srgbClr val="000000"/>
                </a:solidFill>
                <a:latin typeface="Arial"/>
                <a:ea typeface="Arial"/>
                <a:cs typeface="Arial"/>
                <a:sym typeface="Arial"/>
              </a:rPr>
              <a:t>And third, we'll dig into implementation details of the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Using a few systems of dynamic components for illustration purposes</a:t>
            </a:r>
            <a:endParaRPr sz="1467">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i398: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i398: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At a high level, I have three sections to this discussion</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AutoNum type="arabicPeriod"/>
            </a:pPr>
            <a:r>
              <a:rPr lang="en-US" sz="1467">
                <a:solidFill>
                  <a:srgbClr val="000000"/>
                </a:solidFill>
                <a:latin typeface="Arial"/>
                <a:ea typeface="Arial"/>
                <a:cs typeface="Arial"/>
                <a:sym typeface="Arial"/>
              </a:rPr>
              <a:t>First, we'll talk about our purpose here.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We'll discuss the problem we're trying to solve, and my approach to a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Second, we'll talk about details of my solution, which I call the Dynamic Component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We'll discuss features of the system, and why it's a good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And third, we'll dig into implementation details of the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Using a few systems of dynamic components for illustration purposes</a:t>
            </a:r>
            <a:endParaRPr sz="1467">
              <a:solidFill>
                <a:srgbClr val="000000"/>
              </a:solidFill>
              <a:latin typeface="Arial"/>
              <a:ea typeface="Arial"/>
              <a:cs typeface="Aria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i405: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i405: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x</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Hosted by Game Object that fired the Shot</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Completely replace the Projectile type of GameObject</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Two DynamicComponent Type hierarchies: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Shot represents a state machine</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Don't update</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They are notified of events by their current ShotAction(s)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ShotActions represent the states of a Shot</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Shared among different Shot types</a:t>
            </a:r>
            <a:endParaRPr sz="1467">
              <a:solidFill>
                <a:srgbClr val="000000"/>
              </a:solidFill>
              <a:latin typeface="Arial"/>
              <a:ea typeface="Arial"/>
              <a:cs typeface="Arial"/>
              <a:sym typeface="Arial"/>
            </a:endParaRPr>
          </a:p>
          <a:p>
            <a:pPr indent="-220133" lvl="2" marL="1143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Automatically &amp; asynchronously updated by the Dynamic Component System</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300"/>
              </a:spcAft>
              <a:buNone/>
            </a:pPr>
            <a:r>
              <a:t/>
            </a:r>
            <a:endParaRPr sz="1467">
              <a:solidFill>
                <a:srgbClr val="000000"/>
              </a:solidFill>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i41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i41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The ShotMoveForward component type has different declarations on the PPU and on an SPU</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On the PPU, it is a polymorphic type, derived from ShotAction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On the SPU, however, it is a POD type</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This allows us to operate on instances in an object-oriented way on the PPU, without a need to fix-up vtables in a different address space</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Note that m_location is the first member of ShotMoveForward on SPU, whereas m_next_location is a member of the base class ShotAction on the PPU.</a:t>
            </a:r>
            <a:endParaRPr sz="1467">
              <a:solidFill>
                <a:srgbClr val="000000"/>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i417: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i417: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"Sentinel" data member identifies start of SPU instance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This is achieved by placing a "sentinel" in the base class declaration identifying where an instance of the class begins when being DMA'd to an SPU.</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The sentinel is a zero-sized array member </a:t>
            </a:r>
            <a:endParaRPr sz="1467">
              <a:solidFill>
                <a:srgbClr val="000000"/>
              </a:solidFill>
              <a:latin typeface="Arial"/>
              <a:ea typeface="Arial"/>
              <a:cs typeface="Arial"/>
              <a:sym typeface="Aria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i426: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i426: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What we've discussed</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AutoNum type="arabicPeriod"/>
            </a:pPr>
            <a:r>
              <a:rPr lang="en-US" sz="1467">
                <a:solidFill>
                  <a:srgbClr val="000000"/>
                </a:solidFill>
                <a:latin typeface="Arial"/>
                <a:ea typeface="Arial"/>
                <a:cs typeface="Arial"/>
                <a:sym typeface="Arial"/>
              </a:rPr>
              <a:t>First, we talked about our purpose here.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 discussed the problem we wre trying to solve, and my approach to a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Second, we talked about details of my solution, which I call the Dynamic Component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 discussed features of the system, and why it's a good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And third, we dug into implementation details of the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Using a few systems of dynamic components for illustration purposes</a:t>
            </a:r>
            <a:endParaRPr sz="1467">
              <a:solidFill>
                <a:srgbClr val="000000"/>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i433: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i433: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What we've discussed</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AutoNum type="arabicPeriod"/>
            </a:pPr>
            <a:r>
              <a:rPr lang="en-US" sz="1467">
                <a:solidFill>
                  <a:srgbClr val="000000"/>
                </a:solidFill>
                <a:latin typeface="Arial"/>
                <a:ea typeface="Arial"/>
                <a:cs typeface="Arial"/>
                <a:sym typeface="Arial"/>
              </a:rPr>
              <a:t>First, we talked about our purpose here.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 discussed the problem we wre trying to solve, and my approach to a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Second, we talked about details of my solution, which I call the Dynamic Component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 discussed features of the system, and why it's a good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And third, we dug into implementation details of the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Using a few systems of dynamic components for illustration purposes</a:t>
            </a:r>
            <a:endParaRPr sz="1467">
              <a:solidFill>
                <a:srgbClr val="000000"/>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i440: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i440: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What we've discussed</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AutoNum type="arabicPeriod"/>
            </a:pPr>
            <a:r>
              <a:rPr lang="en-US" sz="1467">
                <a:solidFill>
                  <a:srgbClr val="000000"/>
                </a:solidFill>
                <a:latin typeface="Arial"/>
                <a:ea typeface="Arial"/>
                <a:cs typeface="Arial"/>
                <a:sym typeface="Arial"/>
              </a:rPr>
              <a:t>First, we talked about our purpose here.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 discussed the problem we wre trying to solve, and my approach to a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Second, we talked about details of my solution, which I call the Dynamic Component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We discussed features of the system, and why it's a good solution</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And third, we dug into implementation details of the system,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Using a few systems of dynamic components for illustration purposes</a:t>
            </a:r>
            <a:endParaRPr sz="1467">
              <a:solidFill>
                <a:srgbClr val="000000"/>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i447: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i447: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0"/>
              </a:spcAft>
              <a:buNone/>
            </a:pPr>
            <a:r>
              <a:rPr lang="en-US" sz="1467">
                <a:solidFill>
                  <a:srgbClr val="000000"/>
                </a:solidFill>
                <a:latin typeface="Arial"/>
                <a:ea typeface="Arial"/>
                <a:cs typeface="Arial"/>
                <a:sym typeface="Arial"/>
              </a:rPr>
              <a:t>Closing thoughts.</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Tricky aspect: components that share data or otherwise communicate</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rPr lang="en-US" sz="1467">
                <a:solidFill>
                  <a:srgbClr val="000000"/>
                </a:solidFill>
                <a:latin typeface="Arial"/>
                <a:ea typeface="Arial"/>
                <a:cs typeface="Arial"/>
                <a:sym typeface="Arial"/>
              </a:rPr>
              <a:t>2 options:</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AutoNum type="arabicPeriod"/>
            </a:pPr>
            <a:r>
              <a:rPr lang="en-US" sz="1467">
                <a:solidFill>
                  <a:srgbClr val="000000"/>
                </a:solidFill>
                <a:latin typeface="Arial"/>
                <a:ea typeface="Arial"/>
                <a:cs typeface="Arial"/>
                <a:sym typeface="Arial"/>
              </a:rPr>
              <a:t>Select one to own the data, other references through owner by resolving handle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E.g. ShotActions call into Shot to notify of events</a:t>
            </a:r>
            <a:endParaRPr sz="1467">
              <a:solidFill>
                <a:srgbClr val="000000"/>
              </a:solidFill>
              <a:latin typeface="Arial"/>
              <a:ea typeface="Arial"/>
              <a:cs typeface="Arial"/>
              <a:sym typeface="Arial"/>
            </a:endParaRPr>
          </a:p>
          <a:p>
            <a:pPr indent="-220133" lvl="0" marL="381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Scatter-gather idiom</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PU update stages gather inputs for &amp; scatter outputs from SPU processes</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Involves copying</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AutoNum type="arabicPeriod"/>
            </a:pPr>
            <a:r>
              <a:rPr lang="en-US" sz="1467">
                <a:solidFill>
                  <a:srgbClr val="000000"/>
                </a:solidFill>
                <a:latin typeface="Arial"/>
                <a:ea typeface="Arial"/>
                <a:cs typeface="Arial"/>
                <a:sym typeface="Arial"/>
              </a:rPr>
              <a:t>Better for async processing</a:t>
            </a:r>
            <a:endParaRPr sz="1467">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i41: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69" name="Google Shape;69;i41: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0" lvl="0" marL="0" marR="0" rtl="0" algn="l">
              <a:lnSpc>
                <a:spcPct val="112500"/>
              </a:lnSpc>
              <a:spcBef>
                <a:spcPts val="0"/>
              </a:spcBef>
              <a:spcAft>
                <a:spcPts val="300"/>
              </a:spcAft>
              <a:buNone/>
            </a:pPr>
            <a:r>
              <a:rPr lang="en-US" sz="1467">
                <a:solidFill>
                  <a:srgbClr val="000000"/>
                </a:solidFill>
                <a:latin typeface="Arial"/>
                <a:ea typeface="Arial"/>
                <a:cs typeface="Arial"/>
                <a:sym typeface="Arial"/>
              </a:rPr>
              <a:t>First we'll talk about the problem we're trying to solve.</a:t>
            </a:r>
            <a:endParaRPr sz="1467">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i48:notes"/>
          <p:cNvSpPr/>
          <p:nvPr>
            <p:ph idx="2" type="sldImg"/>
          </p:nvPr>
        </p:nvSpPr>
        <p:spPr>
          <a:xfrm>
            <a:off x="1270250" y="762000"/>
            <a:ext cx="5080250" cy="3810000"/>
          </a:xfrm>
          <a:custGeom>
            <a:rect b="b" l="l" r="r" t="t"/>
            <a:pathLst>
              <a:path extrusionOk="0" h="120000" w="120000">
                <a:moveTo>
                  <a:pt x="0" y="0"/>
                </a:moveTo>
                <a:lnTo>
                  <a:pt x="120000" y="0"/>
                </a:lnTo>
                <a:lnTo>
                  <a:pt x="120000" y="120000"/>
                </a:lnTo>
                <a:lnTo>
                  <a:pt x="0" y="120000"/>
                </a:lnTo>
                <a:close/>
              </a:path>
            </a:pathLst>
          </a:custGeom>
        </p:spPr>
      </p:sp>
      <p:sp>
        <p:nvSpPr>
          <p:cNvPr id="77" name="Google Shape;77;i48:notes"/>
          <p:cNvSpPr txBox="1"/>
          <p:nvPr>
            <p:ph idx="1" type="body"/>
          </p:nvPr>
        </p:nvSpPr>
        <p:spPr>
          <a:xfrm>
            <a:off x="762000" y="4826000"/>
            <a:ext cx="6096000" cy="4572000"/>
          </a:xfrm>
          <a:prstGeom prst="rect">
            <a:avLst/>
          </a:prstGeom>
        </p:spPr>
        <p:txBody>
          <a:bodyPr anchorCtr="0" anchor="t" bIns="91425" lIns="91425" spcFirstLastPara="1" rIns="91425" wrap="square" tIns="91425">
            <a:noAutofit/>
          </a:bodyPr>
          <a:lstStyle/>
          <a:p>
            <a:pPr indent="-220133" lvl="0" marL="381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This is the traditional OO game object based gameplay model</a:t>
            </a:r>
            <a:endParaRPr sz="1467">
              <a:solidFill>
                <a:srgbClr val="000000"/>
              </a:solidFill>
              <a:latin typeface="Arial"/>
              <a:ea typeface="Arial"/>
              <a:cs typeface="Arial"/>
              <a:sym typeface="Arial"/>
            </a:endParaRPr>
          </a:p>
          <a:p>
            <a:pPr indent="0" lvl="0" marL="0" marR="0" rtl="0" algn="l">
              <a:lnSpc>
                <a:spcPct val="112500"/>
              </a:lnSpc>
              <a:spcBef>
                <a:spcPts val="300"/>
              </a:spcBef>
              <a:spcAft>
                <a:spcPts val="0"/>
              </a:spcAft>
              <a:buNone/>
            </a:pPr>
            <a:r>
              <a:t/>
            </a:r>
            <a:endParaRPr sz="1467">
              <a:solidFill>
                <a:srgbClr val="000000"/>
              </a:solidFill>
              <a:latin typeface="Arial"/>
              <a:ea typeface="Arial"/>
              <a:cs typeface="Arial"/>
              <a:sym typeface="Arial"/>
            </a:endParaRPr>
          </a:p>
          <a:p>
            <a:pPr indent="-220133" lvl="0" marL="381000" marR="0" rtl="0" algn="l">
              <a:lnSpc>
                <a:spcPct val="112500"/>
              </a:lnSpc>
              <a:spcBef>
                <a:spcPts val="300"/>
              </a:spcBef>
              <a:spcAft>
                <a:spcPts val="0"/>
              </a:spcAft>
              <a:buClr>
                <a:srgbClr val="000000"/>
              </a:buClr>
              <a:buSzPts val="2667"/>
              <a:buChar char="●"/>
            </a:pPr>
            <a:r>
              <a:rPr lang="en-US" sz="1467">
                <a:solidFill>
                  <a:srgbClr val="000000"/>
                </a:solidFill>
                <a:latin typeface="Arial"/>
                <a:ea typeface="Arial"/>
                <a:cs typeface="Arial"/>
                <a:sym typeface="Arial"/>
              </a:rPr>
              <a:t>Member data allocated throughout lifetime, even when not in use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Some designs will allocate some data separately from the game object, e.g. a physics instance</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But this is counter to the architecture, rather than central to the architecture, </a:t>
            </a:r>
            <a:endParaRPr sz="1467">
              <a:solidFill>
                <a:srgbClr val="000000"/>
              </a:solidFill>
              <a:latin typeface="Arial"/>
              <a:ea typeface="Arial"/>
              <a:cs typeface="Arial"/>
              <a:sym typeface="Arial"/>
            </a:endParaRPr>
          </a:p>
          <a:p>
            <a:pPr indent="-220133" lvl="1" marL="762000" marR="0" rtl="0" algn="l">
              <a:lnSpc>
                <a:spcPct val="112500"/>
              </a:lnSpc>
              <a:spcBef>
                <a:spcPts val="0"/>
              </a:spcBef>
              <a:spcAft>
                <a:spcPts val="0"/>
              </a:spcAft>
              <a:buClr>
                <a:srgbClr val="000000"/>
              </a:buClr>
              <a:buSzPts val="2667"/>
              <a:buChar char="○"/>
            </a:pPr>
            <a:r>
              <a:rPr lang="en-US" sz="1467">
                <a:solidFill>
                  <a:srgbClr val="000000"/>
                </a:solidFill>
                <a:latin typeface="Arial"/>
                <a:ea typeface="Arial"/>
                <a:cs typeface="Arial"/>
                <a:sym typeface="Arial"/>
              </a:rPr>
              <a:t>And each system is likely to roll it’s own solution, since the unifying architecture doesn’t support it</a:t>
            </a:r>
            <a:endParaRPr sz="1467">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 name="Shape 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 name="Shape 7"/>
        <p:cNvGrpSpPr/>
        <p:nvPr/>
      </p:nvGrpSpPr>
      <p:grpSpPr>
        <a:xfrm>
          <a:off x="0" y="0"/>
          <a:ext cx="0" cy="0"/>
          <a:chOff x="0" y="0"/>
          <a:chExt cx="0" cy="0"/>
        </a:xfrm>
      </p:grpSpPr>
      <p:sp>
        <p:nvSpPr>
          <p:cNvPr id="8" name="Google Shape;8;p3"/>
          <p:cNvSpPr txBox="1"/>
          <p:nvPr>
            <p:ph type="ctrTitle"/>
          </p:nvPr>
        </p:nvSpPr>
        <p:spPr>
          <a:xfrm>
            <a:off x="914400" y="3048000"/>
            <a:ext cx="8331200" cy="1219200"/>
          </a:xfrm>
          <a:prstGeom prst="rect">
            <a:avLst/>
          </a:prstGeom>
          <a:noFill/>
          <a:ln>
            <a:noFill/>
          </a:ln>
        </p:spPr>
        <p:txBody>
          <a:bodyPr anchorCtr="0" anchor="t" bIns="91425" lIns="91425" spcFirstLastPara="1" rIns="91425" wrap="square" tIns="91425">
            <a:noAutofit/>
          </a:bodyPr>
          <a:lstStyle>
            <a:lvl1pPr lvl="0" algn="ctr">
              <a:spcBef>
                <a:spcPts val="0"/>
              </a:spcBef>
              <a:spcAft>
                <a:spcPts val="0"/>
              </a:spcAft>
              <a:buSzPts val="4800"/>
              <a:buChar char="●"/>
              <a:defRPr sz="4800"/>
            </a:lvl1pPr>
            <a:lvl2pPr lvl="1" algn="ctr">
              <a:spcBef>
                <a:spcPts val="0"/>
              </a:spcBef>
              <a:spcAft>
                <a:spcPts val="0"/>
              </a:spcAft>
              <a:buSzPts val="4800"/>
              <a:buChar char="○"/>
              <a:defRPr sz="4800"/>
            </a:lvl2pPr>
            <a:lvl3pPr lvl="2" algn="ctr">
              <a:spcBef>
                <a:spcPts val="0"/>
              </a:spcBef>
              <a:spcAft>
                <a:spcPts val="0"/>
              </a:spcAft>
              <a:buSzPts val="4800"/>
              <a:buChar char="■"/>
              <a:defRPr sz="4800"/>
            </a:lvl3pPr>
            <a:lvl4pPr lvl="3" algn="ctr">
              <a:spcBef>
                <a:spcPts val="0"/>
              </a:spcBef>
              <a:spcAft>
                <a:spcPts val="0"/>
              </a:spcAft>
              <a:buSzPts val="4800"/>
              <a:buChar char="●"/>
              <a:defRPr sz="4800"/>
            </a:lvl4pPr>
            <a:lvl5pPr lvl="4" algn="ctr">
              <a:spcBef>
                <a:spcPts val="0"/>
              </a:spcBef>
              <a:spcAft>
                <a:spcPts val="0"/>
              </a:spcAft>
              <a:buSzPts val="4800"/>
              <a:buChar char="○"/>
              <a:defRPr sz="4800"/>
            </a:lvl5pPr>
            <a:lvl6pPr lvl="5" algn="ctr">
              <a:spcBef>
                <a:spcPts val="0"/>
              </a:spcBef>
              <a:spcAft>
                <a:spcPts val="0"/>
              </a:spcAft>
              <a:buSzPts val="4800"/>
              <a:buChar char="■"/>
              <a:defRPr sz="4800"/>
            </a:lvl6pPr>
            <a:lvl7pPr lvl="6" algn="ctr">
              <a:spcBef>
                <a:spcPts val="0"/>
              </a:spcBef>
              <a:spcAft>
                <a:spcPts val="0"/>
              </a:spcAft>
              <a:buSzPts val="4800"/>
              <a:buChar char="●"/>
              <a:defRPr sz="4800"/>
            </a:lvl7pPr>
            <a:lvl8pPr lvl="7" algn="ctr">
              <a:spcBef>
                <a:spcPts val="0"/>
              </a:spcBef>
              <a:spcAft>
                <a:spcPts val="0"/>
              </a:spcAft>
              <a:buSzPts val="4800"/>
              <a:buChar char="○"/>
              <a:defRPr sz="4800"/>
            </a:lvl8pPr>
            <a:lvl9pPr lvl="8" algn="ctr">
              <a:spcBef>
                <a:spcPts val="0"/>
              </a:spcBef>
              <a:spcAft>
                <a:spcPts val="0"/>
              </a:spcAft>
              <a:buSzPts val="4800"/>
              <a:buChar char="■"/>
              <a:defRPr sz="4800"/>
            </a:lvl9pPr>
          </a:lstStyle>
          <a:p/>
        </p:txBody>
      </p:sp>
      <p:sp>
        <p:nvSpPr>
          <p:cNvPr id="9" name="Google Shape;9;p3"/>
          <p:cNvSpPr txBox="1"/>
          <p:nvPr>
            <p:ph idx="1" type="subTitle"/>
          </p:nvPr>
        </p:nvSpPr>
        <p:spPr>
          <a:xfrm>
            <a:off x="1828800" y="4572000"/>
            <a:ext cx="6502400" cy="914400"/>
          </a:xfrm>
          <a:prstGeom prst="rect">
            <a:avLst/>
          </a:prstGeom>
          <a:noFill/>
          <a:ln>
            <a:noFill/>
          </a:ln>
        </p:spPr>
        <p:txBody>
          <a:bodyPr anchorCtr="0" anchor="t" bIns="91425" lIns="91425" spcFirstLastPara="1" rIns="91425" wrap="square" tIns="91425">
            <a:noAutofit/>
          </a:bodyPr>
          <a:lstStyle>
            <a:lvl1pPr lvl="0" algn="ctr">
              <a:spcBef>
                <a:spcPts val="0"/>
              </a:spcBef>
              <a:spcAft>
                <a:spcPts val="0"/>
              </a:spcAft>
              <a:buSzPts val="3200"/>
              <a:buChar char="●"/>
              <a:defRPr sz="3200"/>
            </a:lvl1pPr>
            <a:lvl2pPr lvl="1" algn="ctr">
              <a:spcBef>
                <a:spcPts val="0"/>
              </a:spcBef>
              <a:spcAft>
                <a:spcPts val="0"/>
              </a:spcAft>
              <a:buSzPts val="3200"/>
              <a:buChar char="○"/>
              <a:defRPr sz="3200"/>
            </a:lvl2pPr>
            <a:lvl3pPr lvl="2" algn="ctr">
              <a:spcBef>
                <a:spcPts val="0"/>
              </a:spcBef>
              <a:spcAft>
                <a:spcPts val="0"/>
              </a:spcAft>
              <a:buSzPts val="3200"/>
              <a:buChar char="■"/>
              <a:defRPr sz="3200"/>
            </a:lvl3pPr>
            <a:lvl4pPr lvl="3" algn="ctr">
              <a:spcBef>
                <a:spcPts val="0"/>
              </a:spcBef>
              <a:spcAft>
                <a:spcPts val="0"/>
              </a:spcAft>
              <a:buSzPts val="3200"/>
              <a:buChar char="●"/>
              <a:defRPr sz="3200"/>
            </a:lvl4pPr>
            <a:lvl5pPr lvl="4" algn="ctr">
              <a:spcBef>
                <a:spcPts val="0"/>
              </a:spcBef>
              <a:spcAft>
                <a:spcPts val="0"/>
              </a:spcAft>
              <a:buSzPts val="3200"/>
              <a:buChar char="○"/>
              <a:defRPr sz="3200"/>
            </a:lvl5pPr>
            <a:lvl6pPr lvl="5" algn="ctr">
              <a:spcBef>
                <a:spcPts val="0"/>
              </a:spcBef>
              <a:spcAft>
                <a:spcPts val="0"/>
              </a:spcAft>
              <a:buSzPts val="3200"/>
              <a:buChar char="■"/>
              <a:defRPr sz="3200"/>
            </a:lvl6pPr>
            <a:lvl7pPr lvl="6" algn="ctr">
              <a:spcBef>
                <a:spcPts val="0"/>
              </a:spcBef>
              <a:spcAft>
                <a:spcPts val="0"/>
              </a:spcAft>
              <a:buSzPts val="3200"/>
              <a:buChar char="●"/>
              <a:defRPr sz="3200"/>
            </a:lvl7pPr>
            <a:lvl8pPr lvl="7" algn="ctr">
              <a:spcBef>
                <a:spcPts val="0"/>
              </a:spcBef>
              <a:spcAft>
                <a:spcPts val="0"/>
              </a:spcAft>
              <a:buSzPts val="3200"/>
              <a:buChar char="○"/>
              <a:defRPr sz="3200"/>
            </a:lvl8pPr>
            <a:lvl9pPr lvl="8" algn="ctr">
              <a:spcBef>
                <a:spcPts val="0"/>
              </a:spcBef>
              <a:spcAft>
                <a:spcPts val="0"/>
              </a:spcAft>
              <a:buSzPts val="3200"/>
              <a:buChar char="■"/>
              <a:defRPr sz="32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 name="Shape 10"/>
        <p:cNvGrpSpPr/>
        <p:nvPr/>
      </p:nvGrpSpPr>
      <p:grpSpPr>
        <a:xfrm>
          <a:off x="0" y="0"/>
          <a:ext cx="0" cy="0"/>
          <a:chOff x="0" y="0"/>
          <a:chExt cx="0" cy="0"/>
        </a:xfrm>
      </p:grpSpPr>
      <p:sp>
        <p:nvSpPr>
          <p:cNvPr id="11" name="Google Shape;11;p4"/>
          <p:cNvSpPr txBox="1"/>
          <p:nvPr>
            <p:ph type="title"/>
          </p:nvPr>
        </p:nvSpPr>
        <p:spPr>
          <a:xfrm>
            <a:off x="304800" y="304800"/>
            <a:ext cx="9550400" cy="914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4267"/>
              <a:buChar char="●"/>
              <a:defRPr sz="4267"/>
            </a:lvl1pPr>
            <a:lvl2pPr lvl="1">
              <a:spcBef>
                <a:spcPts val="0"/>
              </a:spcBef>
              <a:spcAft>
                <a:spcPts val="0"/>
              </a:spcAft>
              <a:buSzPts val="4267"/>
              <a:buChar char="○"/>
              <a:defRPr sz="4267"/>
            </a:lvl2pPr>
            <a:lvl3pPr lvl="2">
              <a:spcBef>
                <a:spcPts val="0"/>
              </a:spcBef>
              <a:spcAft>
                <a:spcPts val="0"/>
              </a:spcAft>
              <a:buSzPts val="4267"/>
              <a:buChar char="■"/>
              <a:defRPr sz="4267"/>
            </a:lvl3pPr>
            <a:lvl4pPr lvl="3">
              <a:spcBef>
                <a:spcPts val="0"/>
              </a:spcBef>
              <a:spcAft>
                <a:spcPts val="0"/>
              </a:spcAft>
              <a:buSzPts val="4267"/>
              <a:buChar char="●"/>
              <a:defRPr sz="4267"/>
            </a:lvl4pPr>
            <a:lvl5pPr lvl="4">
              <a:spcBef>
                <a:spcPts val="0"/>
              </a:spcBef>
              <a:spcAft>
                <a:spcPts val="0"/>
              </a:spcAft>
              <a:buSzPts val="4267"/>
              <a:buChar char="○"/>
              <a:defRPr sz="4267"/>
            </a:lvl5pPr>
            <a:lvl6pPr lvl="5">
              <a:spcBef>
                <a:spcPts val="0"/>
              </a:spcBef>
              <a:spcAft>
                <a:spcPts val="0"/>
              </a:spcAft>
              <a:buSzPts val="4267"/>
              <a:buChar char="■"/>
              <a:defRPr sz="4267"/>
            </a:lvl6pPr>
            <a:lvl7pPr lvl="6">
              <a:spcBef>
                <a:spcPts val="0"/>
              </a:spcBef>
              <a:spcAft>
                <a:spcPts val="0"/>
              </a:spcAft>
              <a:buSzPts val="4267"/>
              <a:buChar char="●"/>
              <a:defRPr sz="4267"/>
            </a:lvl7pPr>
            <a:lvl8pPr lvl="7">
              <a:spcBef>
                <a:spcPts val="0"/>
              </a:spcBef>
              <a:spcAft>
                <a:spcPts val="0"/>
              </a:spcAft>
              <a:buSzPts val="4267"/>
              <a:buChar char="○"/>
              <a:defRPr sz="4267"/>
            </a:lvl8pPr>
            <a:lvl9pPr lvl="8">
              <a:spcBef>
                <a:spcPts val="0"/>
              </a:spcBef>
              <a:spcAft>
                <a:spcPts val="0"/>
              </a:spcAft>
              <a:buSzPts val="4267"/>
              <a:buChar char="■"/>
              <a:defRPr sz="4267"/>
            </a:lvl9pPr>
          </a:lstStyle>
          <a:p/>
        </p:txBody>
      </p:sp>
      <p:sp>
        <p:nvSpPr>
          <p:cNvPr id="12" name="Google Shape;12;p4"/>
          <p:cNvSpPr txBox="1"/>
          <p:nvPr>
            <p:ph idx="1" type="body"/>
          </p:nvPr>
        </p:nvSpPr>
        <p:spPr>
          <a:xfrm>
            <a:off x="304800" y="1828800"/>
            <a:ext cx="9550400" cy="5486400"/>
          </a:xfrm>
          <a:prstGeom prst="rect">
            <a:avLst/>
          </a:prstGeom>
          <a:noFill/>
          <a:ln>
            <a:noFill/>
          </a:ln>
        </p:spPr>
        <p:txBody>
          <a:bodyPr anchorCtr="0" anchor="t" bIns="91425" lIns="91425" spcFirstLastPara="1" rIns="91425" wrap="square" tIns="91425">
            <a:noAutofit/>
          </a:bodyPr>
          <a:lstStyle>
            <a:lvl1pPr indent="-397933" lvl="0" marL="457200">
              <a:spcBef>
                <a:spcPts val="0"/>
              </a:spcBef>
              <a:spcAft>
                <a:spcPts val="0"/>
              </a:spcAft>
              <a:buSzPts val="2667"/>
              <a:buChar char="●"/>
              <a:defRPr sz="2667"/>
            </a:lvl1pPr>
            <a:lvl2pPr indent="-397933" lvl="1" marL="914400">
              <a:spcBef>
                <a:spcPts val="0"/>
              </a:spcBef>
              <a:spcAft>
                <a:spcPts val="0"/>
              </a:spcAft>
              <a:buSzPts val="2667"/>
              <a:buChar char="○"/>
              <a:defRPr sz="2667"/>
            </a:lvl2pPr>
            <a:lvl3pPr indent="-397933" lvl="2" marL="1371600">
              <a:spcBef>
                <a:spcPts val="0"/>
              </a:spcBef>
              <a:spcAft>
                <a:spcPts val="0"/>
              </a:spcAft>
              <a:buSzPts val="2667"/>
              <a:buChar char="■"/>
              <a:defRPr sz="2667"/>
            </a:lvl3pPr>
            <a:lvl4pPr indent="-397933" lvl="3" marL="1828800">
              <a:spcBef>
                <a:spcPts val="0"/>
              </a:spcBef>
              <a:spcAft>
                <a:spcPts val="0"/>
              </a:spcAft>
              <a:buSzPts val="2667"/>
              <a:buChar char="●"/>
              <a:defRPr sz="2667"/>
            </a:lvl4pPr>
            <a:lvl5pPr indent="-397933" lvl="4" marL="2286000">
              <a:spcBef>
                <a:spcPts val="0"/>
              </a:spcBef>
              <a:spcAft>
                <a:spcPts val="0"/>
              </a:spcAft>
              <a:buSzPts val="2667"/>
              <a:buChar char="○"/>
              <a:defRPr sz="2667"/>
            </a:lvl5pPr>
            <a:lvl6pPr indent="-397933" lvl="5" marL="2743200">
              <a:spcBef>
                <a:spcPts val="0"/>
              </a:spcBef>
              <a:spcAft>
                <a:spcPts val="0"/>
              </a:spcAft>
              <a:buSzPts val="2667"/>
              <a:buChar char="■"/>
              <a:defRPr sz="2667"/>
            </a:lvl6pPr>
            <a:lvl7pPr indent="-397933" lvl="6" marL="3200400">
              <a:spcBef>
                <a:spcPts val="0"/>
              </a:spcBef>
              <a:spcAft>
                <a:spcPts val="0"/>
              </a:spcAft>
              <a:buSzPts val="2667"/>
              <a:buChar char="●"/>
              <a:defRPr sz="2667"/>
            </a:lvl7pPr>
            <a:lvl8pPr indent="-397933" lvl="7" marL="3657600">
              <a:spcBef>
                <a:spcPts val="0"/>
              </a:spcBef>
              <a:spcAft>
                <a:spcPts val="0"/>
              </a:spcAft>
              <a:buSzPts val="2667"/>
              <a:buChar char="○"/>
              <a:defRPr sz="2667"/>
            </a:lvl8pPr>
            <a:lvl9pPr indent="-397933" lvl="8" marL="4114800">
              <a:spcBef>
                <a:spcPts val="0"/>
              </a:spcBef>
              <a:spcAft>
                <a:spcPts val="0"/>
              </a:spcAft>
              <a:buSzPts val="2667"/>
              <a:buChar char="■"/>
              <a:defRPr sz="2667"/>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 name="Shape 13"/>
        <p:cNvGrpSpPr/>
        <p:nvPr/>
      </p:nvGrpSpPr>
      <p:grpSpPr>
        <a:xfrm>
          <a:off x="0" y="0"/>
          <a:ext cx="0" cy="0"/>
          <a:chOff x="0" y="0"/>
          <a:chExt cx="0" cy="0"/>
        </a:xfrm>
      </p:grpSpPr>
      <p:sp>
        <p:nvSpPr>
          <p:cNvPr id="14" name="Google Shape;14;p5"/>
          <p:cNvSpPr txBox="1"/>
          <p:nvPr>
            <p:ph type="title"/>
          </p:nvPr>
        </p:nvSpPr>
        <p:spPr>
          <a:xfrm>
            <a:off x="304800" y="304800"/>
            <a:ext cx="9550400" cy="914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4267"/>
              <a:buChar char="●"/>
              <a:defRPr sz="4267"/>
            </a:lvl1pPr>
            <a:lvl2pPr lvl="1">
              <a:spcBef>
                <a:spcPts val="0"/>
              </a:spcBef>
              <a:spcAft>
                <a:spcPts val="0"/>
              </a:spcAft>
              <a:buSzPts val="4267"/>
              <a:buChar char="○"/>
              <a:defRPr sz="4267"/>
            </a:lvl2pPr>
            <a:lvl3pPr lvl="2">
              <a:spcBef>
                <a:spcPts val="0"/>
              </a:spcBef>
              <a:spcAft>
                <a:spcPts val="0"/>
              </a:spcAft>
              <a:buSzPts val="4267"/>
              <a:buChar char="■"/>
              <a:defRPr sz="4267"/>
            </a:lvl3pPr>
            <a:lvl4pPr lvl="3">
              <a:spcBef>
                <a:spcPts val="0"/>
              </a:spcBef>
              <a:spcAft>
                <a:spcPts val="0"/>
              </a:spcAft>
              <a:buSzPts val="4267"/>
              <a:buChar char="●"/>
              <a:defRPr sz="4267"/>
            </a:lvl4pPr>
            <a:lvl5pPr lvl="4">
              <a:spcBef>
                <a:spcPts val="0"/>
              </a:spcBef>
              <a:spcAft>
                <a:spcPts val="0"/>
              </a:spcAft>
              <a:buSzPts val="4267"/>
              <a:buChar char="○"/>
              <a:defRPr sz="4267"/>
            </a:lvl5pPr>
            <a:lvl6pPr lvl="5">
              <a:spcBef>
                <a:spcPts val="0"/>
              </a:spcBef>
              <a:spcAft>
                <a:spcPts val="0"/>
              </a:spcAft>
              <a:buSzPts val="4267"/>
              <a:buChar char="■"/>
              <a:defRPr sz="4267"/>
            </a:lvl6pPr>
            <a:lvl7pPr lvl="6">
              <a:spcBef>
                <a:spcPts val="0"/>
              </a:spcBef>
              <a:spcAft>
                <a:spcPts val="0"/>
              </a:spcAft>
              <a:buSzPts val="4267"/>
              <a:buChar char="●"/>
              <a:defRPr sz="4267"/>
            </a:lvl7pPr>
            <a:lvl8pPr lvl="7">
              <a:spcBef>
                <a:spcPts val="0"/>
              </a:spcBef>
              <a:spcAft>
                <a:spcPts val="0"/>
              </a:spcAft>
              <a:buSzPts val="4267"/>
              <a:buChar char="○"/>
              <a:defRPr sz="4267"/>
            </a:lvl8pPr>
            <a:lvl9pPr lvl="8">
              <a:spcBef>
                <a:spcPts val="0"/>
              </a:spcBef>
              <a:spcAft>
                <a:spcPts val="0"/>
              </a:spcAft>
              <a:buSzPts val="4267"/>
              <a:buChar char="■"/>
              <a:defRPr sz="4267"/>
            </a:lvl9pPr>
          </a:lstStyle>
          <a:p/>
        </p:txBody>
      </p:sp>
      <p:sp>
        <p:nvSpPr>
          <p:cNvPr id="15" name="Google Shape;15;p5"/>
          <p:cNvSpPr txBox="1"/>
          <p:nvPr>
            <p:ph idx="1" type="body"/>
          </p:nvPr>
        </p:nvSpPr>
        <p:spPr>
          <a:xfrm>
            <a:off x="304800" y="1828800"/>
            <a:ext cx="4470400" cy="5486400"/>
          </a:xfrm>
          <a:prstGeom prst="rect">
            <a:avLst/>
          </a:prstGeom>
          <a:noFill/>
          <a:ln>
            <a:noFill/>
          </a:ln>
        </p:spPr>
        <p:txBody>
          <a:bodyPr anchorCtr="0" anchor="t" bIns="91425" lIns="91425" spcFirstLastPara="1" rIns="91425" wrap="square" tIns="91425">
            <a:noAutofit/>
          </a:bodyPr>
          <a:lstStyle>
            <a:lvl1pPr indent="-397933" lvl="0" marL="457200">
              <a:spcBef>
                <a:spcPts val="0"/>
              </a:spcBef>
              <a:spcAft>
                <a:spcPts val="0"/>
              </a:spcAft>
              <a:buSzPts val="2667"/>
              <a:buChar char="●"/>
              <a:defRPr sz="2667"/>
            </a:lvl1pPr>
            <a:lvl2pPr indent="-397933" lvl="1" marL="914400">
              <a:spcBef>
                <a:spcPts val="0"/>
              </a:spcBef>
              <a:spcAft>
                <a:spcPts val="0"/>
              </a:spcAft>
              <a:buSzPts val="2667"/>
              <a:buChar char="○"/>
              <a:defRPr sz="2667"/>
            </a:lvl2pPr>
            <a:lvl3pPr indent="-397933" lvl="2" marL="1371600">
              <a:spcBef>
                <a:spcPts val="0"/>
              </a:spcBef>
              <a:spcAft>
                <a:spcPts val="0"/>
              </a:spcAft>
              <a:buSzPts val="2667"/>
              <a:buChar char="■"/>
              <a:defRPr sz="2667"/>
            </a:lvl3pPr>
            <a:lvl4pPr indent="-397933" lvl="3" marL="1828800">
              <a:spcBef>
                <a:spcPts val="0"/>
              </a:spcBef>
              <a:spcAft>
                <a:spcPts val="0"/>
              </a:spcAft>
              <a:buSzPts val="2667"/>
              <a:buChar char="●"/>
              <a:defRPr sz="2667"/>
            </a:lvl4pPr>
            <a:lvl5pPr indent="-397933" lvl="4" marL="2286000">
              <a:spcBef>
                <a:spcPts val="0"/>
              </a:spcBef>
              <a:spcAft>
                <a:spcPts val="0"/>
              </a:spcAft>
              <a:buSzPts val="2667"/>
              <a:buChar char="○"/>
              <a:defRPr sz="2667"/>
            </a:lvl5pPr>
            <a:lvl6pPr indent="-397933" lvl="5" marL="2743200">
              <a:spcBef>
                <a:spcPts val="0"/>
              </a:spcBef>
              <a:spcAft>
                <a:spcPts val="0"/>
              </a:spcAft>
              <a:buSzPts val="2667"/>
              <a:buChar char="■"/>
              <a:defRPr sz="2667"/>
            </a:lvl6pPr>
            <a:lvl7pPr indent="-397933" lvl="6" marL="3200400">
              <a:spcBef>
                <a:spcPts val="0"/>
              </a:spcBef>
              <a:spcAft>
                <a:spcPts val="0"/>
              </a:spcAft>
              <a:buSzPts val="2667"/>
              <a:buChar char="●"/>
              <a:defRPr sz="2667"/>
            </a:lvl7pPr>
            <a:lvl8pPr indent="-397933" lvl="7" marL="3657600">
              <a:spcBef>
                <a:spcPts val="0"/>
              </a:spcBef>
              <a:spcAft>
                <a:spcPts val="0"/>
              </a:spcAft>
              <a:buSzPts val="2667"/>
              <a:buChar char="○"/>
              <a:defRPr sz="2667"/>
            </a:lvl8pPr>
            <a:lvl9pPr indent="-397933" lvl="8" marL="4114800">
              <a:spcBef>
                <a:spcPts val="0"/>
              </a:spcBef>
              <a:spcAft>
                <a:spcPts val="0"/>
              </a:spcAft>
              <a:buSzPts val="2667"/>
              <a:buChar char="■"/>
              <a:defRPr sz="2667"/>
            </a:lvl9pPr>
          </a:lstStyle>
          <a:p/>
        </p:txBody>
      </p:sp>
      <p:sp>
        <p:nvSpPr>
          <p:cNvPr id="16" name="Google Shape;16;p5"/>
          <p:cNvSpPr txBox="1"/>
          <p:nvPr>
            <p:ph idx="2" type="body"/>
          </p:nvPr>
        </p:nvSpPr>
        <p:spPr>
          <a:xfrm>
            <a:off x="5384800" y="1828800"/>
            <a:ext cx="4470400" cy="5486400"/>
          </a:xfrm>
          <a:prstGeom prst="rect">
            <a:avLst/>
          </a:prstGeom>
          <a:noFill/>
          <a:ln>
            <a:noFill/>
          </a:ln>
        </p:spPr>
        <p:txBody>
          <a:bodyPr anchorCtr="0" anchor="t" bIns="91425" lIns="91425" spcFirstLastPara="1" rIns="91425" wrap="square" tIns="91425">
            <a:noAutofit/>
          </a:bodyPr>
          <a:lstStyle>
            <a:lvl1pPr indent="-397933" lvl="0" marL="457200">
              <a:spcBef>
                <a:spcPts val="0"/>
              </a:spcBef>
              <a:spcAft>
                <a:spcPts val="0"/>
              </a:spcAft>
              <a:buSzPts val="2667"/>
              <a:buChar char="●"/>
              <a:defRPr sz="2667"/>
            </a:lvl1pPr>
            <a:lvl2pPr indent="-397933" lvl="1" marL="914400">
              <a:spcBef>
                <a:spcPts val="0"/>
              </a:spcBef>
              <a:spcAft>
                <a:spcPts val="0"/>
              </a:spcAft>
              <a:buSzPts val="2667"/>
              <a:buChar char="○"/>
              <a:defRPr sz="2667"/>
            </a:lvl2pPr>
            <a:lvl3pPr indent="-397933" lvl="2" marL="1371600">
              <a:spcBef>
                <a:spcPts val="0"/>
              </a:spcBef>
              <a:spcAft>
                <a:spcPts val="0"/>
              </a:spcAft>
              <a:buSzPts val="2667"/>
              <a:buChar char="■"/>
              <a:defRPr sz="2667"/>
            </a:lvl3pPr>
            <a:lvl4pPr indent="-397933" lvl="3" marL="1828800">
              <a:spcBef>
                <a:spcPts val="0"/>
              </a:spcBef>
              <a:spcAft>
                <a:spcPts val="0"/>
              </a:spcAft>
              <a:buSzPts val="2667"/>
              <a:buChar char="●"/>
              <a:defRPr sz="2667"/>
            </a:lvl4pPr>
            <a:lvl5pPr indent="-397933" lvl="4" marL="2286000">
              <a:spcBef>
                <a:spcPts val="0"/>
              </a:spcBef>
              <a:spcAft>
                <a:spcPts val="0"/>
              </a:spcAft>
              <a:buSzPts val="2667"/>
              <a:buChar char="○"/>
              <a:defRPr sz="2667"/>
            </a:lvl5pPr>
            <a:lvl6pPr indent="-397933" lvl="5" marL="2743200">
              <a:spcBef>
                <a:spcPts val="0"/>
              </a:spcBef>
              <a:spcAft>
                <a:spcPts val="0"/>
              </a:spcAft>
              <a:buSzPts val="2667"/>
              <a:buChar char="■"/>
              <a:defRPr sz="2667"/>
            </a:lvl6pPr>
            <a:lvl7pPr indent="-397933" lvl="6" marL="3200400">
              <a:spcBef>
                <a:spcPts val="0"/>
              </a:spcBef>
              <a:spcAft>
                <a:spcPts val="0"/>
              </a:spcAft>
              <a:buSzPts val="2667"/>
              <a:buChar char="●"/>
              <a:defRPr sz="2667"/>
            </a:lvl7pPr>
            <a:lvl8pPr indent="-397933" lvl="7" marL="3657600">
              <a:spcBef>
                <a:spcPts val="0"/>
              </a:spcBef>
              <a:spcAft>
                <a:spcPts val="0"/>
              </a:spcAft>
              <a:buSzPts val="2667"/>
              <a:buChar char="○"/>
              <a:defRPr sz="2667"/>
            </a:lvl8pPr>
            <a:lvl9pPr indent="-397933" lvl="8" marL="4114800">
              <a:spcBef>
                <a:spcPts val="0"/>
              </a:spcBef>
              <a:spcAft>
                <a:spcPts val="0"/>
              </a:spcAft>
              <a:buSzPts val="2667"/>
              <a:buChar char="■"/>
              <a:defRPr sz="2667"/>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 name="Shape 17"/>
        <p:cNvGrpSpPr/>
        <p:nvPr/>
      </p:nvGrpSpPr>
      <p:grpSpPr>
        <a:xfrm>
          <a:off x="0" y="0"/>
          <a:ext cx="0" cy="0"/>
          <a:chOff x="0" y="0"/>
          <a:chExt cx="0" cy="0"/>
        </a:xfrm>
      </p:grpSpPr>
      <p:sp>
        <p:nvSpPr>
          <p:cNvPr id="18" name="Google Shape;18;p6"/>
          <p:cNvSpPr txBox="1"/>
          <p:nvPr>
            <p:ph idx="1" type="body"/>
          </p:nvPr>
        </p:nvSpPr>
        <p:spPr>
          <a:xfrm>
            <a:off x="304800" y="6705600"/>
            <a:ext cx="9550400" cy="609600"/>
          </a:xfrm>
          <a:prstGeom prst="rect">
            <a:avLst/>
          </a:prstGeom>
          <a:noFill/>
          <a:ln>
            <a:noFill/>
          </a:ln>
        </p:spPr>
        <p:txBody>
          <a:bodyPr anchorCtr="0" anchor="t" bIns="91425" lIns="91425" spcFirstLastPara="1" rIns="91425" wrap="square" tIns="91425">
            <a:noAutofit/>
          </a:bodyPr>
          <a:lstStyle>
            <a:lvl1pPr indent="-431800" lvl="0" marL="457200" algn="ctr">
              <a:spcBef>
                <a:spcPts val="0"/>
              </a:spcBef>
              <a:spcAft>
                <a:spcPts val="0"/>
              </a:spcAft>
              <a:buSzPts val="3200"/>
              <a:buChar char="●"/>
              <a:defRPr sz="3200"/>
            </a:lvl1pPr>
            <a:lvl2pPr indent="-431800" lvl="1" marL="914400" algn="ctr">
              <a:spcBef>
                <a:spcPts val="0"/>
              </a:spcBef>
              <a:spcAft>
                <a:spcPts val="0"/>
              </a:spcAft>
              <a:buSzPts val="3200"/>
              <a:buChar char="○"/>
              <a:defRPr sz="3200"/>
            </a:lvl2pPr>
            <a:lvl3pPr indent="-431800" lvl="2" marL="1371600" algn="ctr">
              <a:spcBef>
                <a:spcPts val="0"/>
              </a:spcBef>
              <a:spcAft>
                <a:spcPts val="0"/>
              </a:spcAft>
              <a:buSzPts val="3200"/>
              <a:buChar char="■"/>
              <a:defRPr sz="3200"/>
            </a:lvl3pPr>
            <a:lvl4pPr indent="-431800" lvl="3" marL="1828800" algn="ctr">
              <a:spcBef>
                <a:spcPts val="0"/>
              </a:spcBef>
              <a:spcAft>
                <a:spcPts val="0"/>
              </a:spcAft>
              <a:buSzPts val="3200"/>
              <a:buChar char="●"/>
              <a:defRPr sz="3200"/>
            </a:lvl4pPr>
            <a:lvl5pPr indent="-431800" lvl="4" marL="2286000" algn="ctr">
              <a:spcBef>
                <a:spcPts val="0"/>
              </a:spcBef>
              <a:spcAft>
                <a:spcPts val="0"/>
              </a:spcAft>
              <a:buSzPts val="3200"/>
              <a:buChar char="○"/>
              <a:defRPr sz="3200"/>
            </a:lvl5pPr>
            <a:lvl6pPr indent="-431800" lvl="5" marL="2743200" algn="ctr">
              <a:spcBef>
                <a:spcPts val="0"/>
              </a:spcBef>
              <a:spcAft>
                <a:spcPts val="0"/>
              </a:spcAft>
              <a:buSzPts val="3200"/>
              <a:buChar char="■"/>
              <a:defRPr sz="3200"/>
            </a:lvl6pPr>
            <a:lvl7pPr indent="-431800" lvl="6" marL="3200400" algn="ctr">
              <a:spcBef>
                <a:spcPts val="0"/>
              </a:spcBef>
              <a:spcAft>
                <a:spcPts val="0"/>
              </a:spcAft>
              <a:buSzPts val="3200"/>
              <a:buChar char="●"/>
              <a:defRPr sz="3200"/>
            </a:lvl7pPr>
            <a:lvl8pPr indent="-431800" lvl="7" marL="3657600" algn="ctr">
              <a:spcBef>
                <a:spcPts val="0"/>
              </a:spcBef>
              <a:spcAft>
                <a:spcPts val="0"/>
              </a:spcAft>
              <a:buSzPts val="3200"/>
              <a:buChar char="○"/>
              <a:defRPr sz="3200"/>
            </a:lvl8pPr>
            <a:lvl9pPr indent="-431800" lvl="8" marL="4114800" algn="ctr">
              <a:spcBef>
                <a:spcPts val="0"/>
              </a:spcBef>
              <a:spcAft>
                <a:spcPts val="0"/>
              </a:spcAft>
              <a:buSzPts val="3200"/>
              <a:buChar char="■"/>
              <a:defRPr sz="3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4.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9.pn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1.png"/><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0.png"/><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7.png"/><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3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3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3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3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3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3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3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jpg"/><Relationship Id="rId4" Type="http://schemas.openxmlformats.org/officeDocument/2006/relationships/image" Target="../media/image16.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2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3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3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2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3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3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2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4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45.png"/><Relationship Id="rId4" Type="http://schemas.openxmlformats.org/officeDocument/2006/relationships/image" Target="../media/image2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2.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34.png"/><Relationship Id="rId4" Type="http://schemas.openxmlformats.org/officeDocument/2006/relationships/image" Target="../media/image3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48.png"/><Relationship Id="rId4" Type="http://schemas.openxmlformats.org/officeDocument/2006/relationships/image" Target="../media/image44.png"/><Relationship Id="rId5" Type="http://schemas.openxmlformats.org/officeDocument/2006/relationships/image" Target="../media/image3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2.png"/><Relationship Id="rId4" Type="http://schemas.openxmlformats.org/officeDocument/2006/relationships/image" Target="../media/image4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3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3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43.png"/><Relationship Id="rId4" Type="http://schemas.openxmlformats.org/officeDocument/2006/relationships/image" Target="../media/image4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41.png"/><Relationship Id="rId4" Type="http://schemas.openxmlformats.org/officeDocument/2006/relationships/image" Target="../media/image2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26.png"/><Relationship Id="rId5"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2.png"/><Relationship Id="rId4" Type="http://schemas.openxmlformats.org/officeDocument/2006/relationships/image" Target="../media/image3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49.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31.png"/><Relationship Id="rId4" Type="http://schemas.openxmlformats.org/officeDocument/2006/relationships/image" Target="../media/image3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2.png"/><Relationship Id="rId4" Type="http://schemas.openxmlformats.org/officeDocument/2006/relationships/image" Target="../media/image3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2.png"/><Relationship Id="rId4" Type="http://schemas.openxmlformats.org/officeDocument/2006/relationships/image" Target="../media/image33.png"/></Relationships>
</file>

<file path=ppt/slides/_rels/slide76.xml.rels><?xml version="1.0" encoding="UTF-8" standalone="yes"?><Relationships xmlns="http://schemas.openxmlformats.org/package/2006/relationships"><Relationship Id="rId11" Type="http://schemas.openxmlformats.org/officeDocument/2006/relationships/hyperlink" Target="http://www.formspring.me/terrancecohen" TargetMode="External"/><Relationship Id="rId10" Type="http://schemas.openxmlformats.org/officeDocument/2006/relationships/hyperlink" Target="http://www.formspring.me/terrancecohen" TargetMode="External"/><Relationship Id="rId13" Type="http://schemas.openxmlformats.org/officeDocument/2006/relationships/hyperlink" Target="http://www.terrancecohen.com/" TargetMode="External"/><Relationship Id="rId12" Type="http://schemas.openxmlformats.org/officeDocument/2006/relationships/hyperlink" Target="http://www.terrancecohen.com/" TargetMode="External"/><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hyperlink" Target="http://twitter.com/terrance_cohen" TargetMode="External"/><Relationship Id="rId4" Type="http://schemas.openxmlformats.org/officeDocument/2006/relationships/hyperlink" Target="http://twitter.com/terrance_cohen" TargetMode="External"/><Relationship Id="rId9" Type="http://schemas.openxmlformats.org/officeDocument/2006/relationships/hyperlink" Target="http://www.formspring.me/terrancecohen" TargetMode="External"/><Relationship Id="rId15" Type="http://schemas.openxmlformats.org/officeDocument/2006/relationships/image" Target="../media/image33.png"/><Relationship Id="rId14" Type="http://schemas.openxmlformats.org/officeDocument/2006/relationships/image" Target="../media/image2.png"/><Relationship Id="rId5" Type="http://schemas.openxmlformats.org/officeDocument/2006/relationships/hyperlink" Target="http://twitter.com/terrance_cohen" TargetMode="External"/><Relationship Id="rId6" Type="http://schemas.openxmlformats.org/officeDocument/2006/relationships/hyperlink" Target="http://www.linkedin.com/in/terrancecohen" TargetMode="External"/><Relationship Id="rId7" Type="http://schemas.openxmlformats.org/officeDocument/2006/relationships/hyperlink" Target="http://www.linkedin.com/in/terrancecohen" TargetMode="External"/><Relationship Id="rId8" Type="http://schemas.openxmlformats.org/officeDocument/2006/relationships/hyperlink" Target="http://www.linkedin.com/in/terrancecohen"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22.jpg"/><Relationship Id="rId4" Type="http://schemas.openxmlformats.org/officeDocument/2006/relationships/image" Target="../media/image38.png"/><Relationship Id="rId5" Type="http://schemas.openxmlformats.org/officeDocument/2006/relationships/image" Target="../media/image40.png"/><Relationship Id="rId6" Type="http://schemas.openxmlformats.org/officeDocument/2006/relationships/image" Target="../media/image42.png"/><Relationship Id="rId7"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 name="Shape 22"/>
        <p:cNvGrpSpPr/>
        <p:nvPr/>
      </p:nvGrpSpPr>
      <p:grpSpPr>
        <a:xfrm>
          <a:off x="0" y="0"/>
          <a:ext cx="0" cy="0"/>
          <a:chOff x="0" y="0"/>
          <a:chExt cx="0" cy="0"/>
        </a:xfrm>
      </p:grpSpPr>
      <p:pic>
        <p:nvPicPr>
          <p:cNvPr id="23" name="Google Shape;23;p7"/>
          <p:cNvPicPr preferRelativeResize="0"/>
          <p:nvPr/>
        </p:nvPicPr>
        <p:blipFill>
          <a:blip r:embed="rId3">
            <a:alphaModFix/>
          </a:blip>
          <a:stretch>
            <a:fillRect/>
          </a:stretch>
        </p:blipFill>
        <p:spPr>
          <a:xfrm>
            <a:off x="991200" y="381000"/>
            <a:ext cx="8177550" cy="6867525"/>
          </a:xfrm>
          <a:prstGeom prst="rect">
            <a:avLst/>
          </a:prstGeom>
          <a:noFill/>
          <a:ln>
            <a:noFill/>
          </a:ln>
        </p:spPr>
      </p:pic>
      <p:pic>
        <p:nvPicPr>
          <p:cNvPr id="24" name="Google Shape;24;p7"/>
          <p:cNvPicPr preferRelativeResize="0"/>
          <p:nvPr/>
        </p:nvPicPr>
        <p:blipFill>
          <a:blip r:embed="rId4">
            <a:alphaModFix/>
          </a:blip>
          <a:stretch>
            <a:fillRect/>
          </a:stretch>
        </p:blipFill>
        <p:spPr>
          <a:xfrm>
            <a:off x="1515400" y="1009650"/>
            <a:ext cx="390750" cy="1943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Purpose : Statement of Problem</a:t>
            </a:r>
            <a:endParaRPr sz="4300">
              <a:solidFill>
                <a:srgbClr val="CC0000"/>
              </a:solidFill>
              <a:latin typeface="Arial"/>
              <a:ea typeface="Arial"/>
              <a:cs typeface="Arial"/>
              <a:sym typeface="Arial"/>
            </a:endParaRPr>
          </a:p>
        </p:txBody>
      </p:sp>
      <p:sp>
        <p:nvSpPr>
          <p:cNvPr id="86" name="Google Shape;86;p16"/>
          <p:cNvSpPr txBox="1"/>
          <p:nvPr>
            <p:ph idx="1" type="body"/>
          </p:nvPr>
        </p:nvSpPr>
        <p:spPr>
          <a:xfrm>
            <a:off x="247650" y="1828800"/>
            <a:ext cx="9763125" cy="527525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Monolithic / deep Game Object hierarchy:</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Memory: binds data @ compile time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Performance: poor cache coherence</a:t>
            </a:r>
            <a:endParaRPr sz="3000">
              <a:solidFill>
                <a:srgbClr val="0000FF"/>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Arrays of non-homogeneous objects</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Virtual dispatch</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Fragmented instance data</a:t>
            </a:r>
            <a:endParaRPr sz="3000">
              <a:solidFill>
                <a:srgbClr val="444444"/>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Purpose : Statement of Problem</a:t>
            </a:r>
            <a:endParaRPr sz="4300">
              <a:solidFill>
                <a:srgbClr val="CC0000"/>
              </a:solidFill>
              <a:latin typeface="Arial"/>
              <a:ea typeface="Arial"/>
              <a:cs typeface="Arial"/>
              <a:sym typeface="Arial"/>
            </a:endParaRPr>
          </a:p>
        </p:txBody>
      </p:sp>
      <p:sp>
        <p:nvSpPr>
          <p:cNvPr id="92" name="Google Shape;92;p17"/>
          <p:cNvSpPr txBox="1"/>
          <p:nvPr>
            <p:ph idx="1" type="body"/>
          </p:nvPr>
        </p:nvSpPr>
        <p:spPr>
          <a:xfrm>
            <a:off x="247650" y="1828800"/>
            <a:ext cx="9915525" cy="556735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Monolithic / deep Game Object hierarchy:</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Memory: binds data @ compile time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Performance: poor cache coherence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Architecture: capability &lt;=&gt; inheritance</a:t>
            </a:r>
            <a:endParaRPr sz="3000">
              <a:solidFill>
                <a:srgbClr val="0000FF"/>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Fixed at compile time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Fully determined by class</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Change capabilities -&gt; change hierarchy</a:t>
            </a:r>
            <a:endParaRPr sz="3000">
              <a:solidFill>
                <a:srgbClr val="444444"/>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Purpose : Statement of Problem</a:t>
            </a:r>
            <a:endParaRPr sz="4300">
              <a:solidFill>
                <a:srgbClr val="CC0000"/>
              </a:solidFill>
              <a:latin typeface="Arial"/>
              <a:ea typeface="Arial"/>
              <a:cs typeface="Arial"/>
              <a:sym typeface="Arial"/>
            </a:endParaRPr>
          </a:p>
        </p:txBody>
      </p:sp>
      <p:sp>
        <p:nvSpPr>
          <p:cNvPr id="98" name="Google Shape;98;p18"/>
          <p:cNvSpPr txBox="1"/>
          <p:nvPr>
            <p:ph idx="1" type="body"/>
          </p:nvPr>
        </p:nvSpPr>
        <p:spPr>
          <a:xfrm>
            <a:off x="247650" y="1828800"/>
            <a:ext cx="9736125" cy="555465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Monolithic / deep Game Object hierarchy:</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Memory: binds data @ compile time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Performance: poor cache coherence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Architecture: capability &lt;=&gt; inheritance</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"What we're used to"</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But select the best tool for the job.</a:t>
            </a:r>
            <a:endParaRPr sz="3000">
              <a:solidFill>
                <a:srgbClr val="444444"/>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Purpose : Statement of Problem</a:t>
            </a:r>
            <a:endParaRPr sz="4300">
              <a:solidFill>
                <a:srgbClr val="CC0000"/>
              </a:solidFill>
              <a:latin typeface="Arial"/>
              <a:ea typeface="Arial"/>
              <a:cs typeface="Arial"/>
              <a:sym typeface="Arial"/>
            </a:endParaRPr>
          </a:p>
        </p:txBody>
      </p:sp>
      <p:sp>
        <p:nvSpPr>
          <p:cNvPr id="104" name="Google Shape;104;p19"/>
          <p:cNvSpPr txBox="1"/>
          <p:nvPr>
            <p:ph idx="1" type="body"/>
          </p:nvPr>
        </p:nvSpPr>
        <p:spPr>
          <a:xfrm>
            <a:off x="247650" y="1828800"/>
            <a:ext cx="9736125" cy="555465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Monolithic / deep Game Object hierarchy:</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Memory: binds data @ compile time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Performance: poor cache coherence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Architecture: capability &lt;=&gt; inheritance</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"What we're used to"</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But select the best tool for the job.</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There's a better way!</a:t>
            </a:r>
            <a:endParaRPr sz="3000">
              <a:solidFill>
                <a:srgbClr val="444444"/>
              </a:solidFill>
              <a:latin typeface="Arial"/>
              <a:ea typeface="Arial"/>
              <a:cs typeface="Arial"/>
              <a:sym typeface="Arial"/>
            </a:endParaRPr>
          </a:p>
        </p:txBody>
      </p:sp>
      <p:pic>
        <p:nvPicPr>
          <p:cNvPr id="105" name="Google Shape;105;p19"/>
          <p:cNvPicPr preferRelativeResize="0"/>
          <p:nvPr/>
        </p:nvPicPr>
        <p:blipFill>
          <a:blip r:embed="rId3">
            <a:alphaModFix/>
          </a:blip>
          <a:stretch>
            <a:fillRect/>
          </a:stretch>
        </p:blipFill>
        <p:spPr>
          <a:xfrm>
            <a:off x="9140175" y="6600825"/>
            <a:ext cx="1019800" cy="1019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111" name="Google Shape;111;p20"/>
          <p:cNvSpPr txBox="1"/>
          <p:nvPr>
            <p:ph idx="1" type="body"/>
          </p:nvPr>
        </p:nvSpPr>
        <p:spPr>
          <a:xfrm>
            <a:off x="2076450" y="2235200"/>
            <a:ext cx="7948600" cy="54975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Statement of Problem</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0000FF"/>
              </a:buClr>
              <a:buSzPts val="3500"/>
              <a:buChar char="○"/>
            </a:pPr>
            <a:r>
              <a:rPr lang="en-US" sz="3500">
                <a:solidFill>
                  <a:srgbClr val="0000FF"/>
                </a:solidFill>
                <a:latin typeface="Arial"/>
                <a:ea typeface="Arial"/>
                <a:cs typeface="Arial"/>
                <a:sym typeface="Arial"/>
              </a:rPr>
              <a:t>Proposed Solution</a:t>
            </a:r>
            <a:endParaRPr sz="3500">
              <a:solidFill>
                <a:srgbClr val="0000FF"/>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p:txBody>
      </p:sp>
      <p:pic>
        <p:nvPicPr>
          <p:cNvPr id="112" name="Google Shape;112;p20"/>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113" name="Google Shape;113;p20"/>
          <p:cNvPicPr preferRelativeResize="0"/>
          <p:nvPr/>
        </p:nvPicPr>
        <p:blipFill>
          <a:blip r:embed="rId4">
            <a:alphaModFix/>
          </a:blip>
          <a:stretch>
            <a:fillRect/>
          </a:stretch>
        </p:blipFill>
        <p:spPr>
          <a:xfrm>
            <a:off x="7815375" y="1419225"/>
            <a:ext cx="2211175" cy="22002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Purpose : Proposed Solution</a:t>
            </a:r>
            <a:endParaRPr sz="4300">
              <a:solidFill>
                <a:srgbClr val="CC0000"/>
              </a:solidFill>
              <a:latin typeface="Arial"/>
              <a:ea typeface="Arial"/>
              <a:cs typeface="Arial"/>
              <a:sym typeface="Arial"/>
            </a:endParaRPr>
          </a:p>
        </p:txBody>
      </p:sp>
      <p:sp>
        <p:nvSpPr>
          <p:cNvPr id="119" name="Google Shape;119;p21"/>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Construction of Game Object through composition of components at runtime</a:t>
            </a:r>
            <a:endParaRPr sz="3000">
              <a:solidFill>
                <a:srgbClr val="444444"/>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2"/>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Purpose : Proposed Solution</a:t>
            </a:r>
            <a:endParaRPr sz="4300">
              <a:solidFill>
                <a:srgbClr val="CC0000"/>
              </a:solidFill>
              <a:latin typeface="Arial"/>
              <a:ea typeface="Arial"/>
              <a:cs typeface="Arial"/>
              <a:sym typeface="Arial"/>
            </a:endParaRPr>
          </a:p>
        </p:txBody>
      </p:sp>
      <p:sp>
        <p:nvSpPr>
          <p:cNvPr id="125" name="Google Shape;125;p22"/>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Construction of Game Object through composition of components at runtime</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Simple!</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Thank you for coming!</a:t>
            </a:r>
            <a:endParaRPr sz="3000">
              <a:solidFill>
                <a:srgbClr val="444444"/>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3"/>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Purpose : Proposed Solution</a:t>
            </a:r>
            <a:endParaRPr sz="4300">
              <a:solidFill>
                <a:srgbClr val="CC0000"/>
              </a:solidFill>
              <a:latin typeface="Arial"/>
              <a:ea typeface="Arial"/>
              <a:cs typeface="Arial"/>
              <a:sym typeface="Arial"/>
            </a:endParaRPr>
          </a:p>
        </p:txBody>
      </p:sp>
      <p:sp>
        <p:nvSpPr>
          <p:cNvPr id="131" name="Google Shape;131;p23"/>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Construction of Game Object through composition of components at runtime</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Simple!</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Thank you for coming!</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Oh, you want details !?!</a:t>
            </a:r>
            <a:endParaRPr sz="3000">
              <a:solidFill>
                <a:srgbClr val="444444"/>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4"/>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Purpose : Proposed Solution</a:t>
            </a:r>
            <a:endParaRPr sz="4300">
              <a:solidFill>
                <a:srgbClr val="CC0000"/>
              </a:solidFill>
              <a:latin typeface="Arial"/>
              <a:ea typeface="Arial"/>
              <a:cs typeface="Arial"/>
              <a:sym typeface="Arial"/>
            </a:endParaRPr>
          </a:p>
        </p:txBody>
      </p:sp>
      <p:sp>
        <p:nvSpPr>
          <p:cNvPr id="137" name="Google Shape;137;p24"/>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Construction of Game Object through composition of components at runtime</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Small chunks</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Represent a data transformation</a:t>
            </a:r>
            <a:endParaRPr sz="3000">
              <a:solidFill>
                <a:srgbClr val="444444"/>
              </a:solidFill>
              <a:latin typeface="Arial"/>
              <a:ea typeface="Arial"/>
              <a:cs typeface="Arial"/>
              <a:sym typeface="Arial"/>
            </a:endParaRPr>
          </a:p>
        </p:txBody>
      </p:sp>
      <p:pic>
        <p:nvPicPr>
          <p:cNvPr id="138" name="Google Shape;138;p24"/>
          <p:cNvPicPr preferRelativeResize="0"/>
          <p:nvPr/>
        </p:nvPicPr>
        <p:blipFill>
          <a:blip r:embed="rId3">
            <a:alphaModFix/>
          </a:blip>
          <a:stretch>
            <a:fillRect/>
          </a:stretch>
        </p:blipFill>
        <p:spPr>
          <a:xfrm>
            <a:off x="9140175" y="6600825"/>
            <a:ext cx="1019800" cy="10191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5"/>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144" name="Google Shape;144;p25"/>
          <p:cNvSpPr txBox="1"/>
          <p:nvPr>
            <p:ph idx="1" type="body"/>
          </p:nvPr>
        </p:nvSpPr>
        <p:spPr>
          <a:xfrm>
            <a:off x="2076450" y="2235200"/>
            <a:ext cx="7948600" cy="54975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0000FF"/>
              </a:buClr>
              <a:buSzPts val="3500"/>
              <a:buChar char="●"/>
            </a:pPr>
            <a:r>
              <a:rPr lang="en-US" sz="3500">
                <a:solidFill>
                  <a:srgbClr val="0000FF"/>
                </a:solidFill>
                <a:latin typeface="Arial"/>
                <a:ea typeface="Arial"/>
                <a:cs typeface="Arial"/>
                <a:sym typeface="Arial"/>
              </a:rPr>
              <a:t>The Dynamic Component System</a:t>
            </a:r>
            <a:endParaRPr sz="3500">
              <a:solidFill>
                <a:srgbClr val="0000FF"/>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Features</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p:txBody>
      </p:sp>
      <p:pic>
        <p:nvPicPr>
          <p:cNvPr id="145" name="Google Shape;145;p25"/>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146" name="Google Shape;146;p25"/>
          <p:cNvPicPr preferRelativeResize="0"/>
          <p:nvPr/>
        </p:nvPicPr>
        <p:blipFill>
          <a:blip r:embed="rId4">
            <a:alphaModFix/>
          </a:blip>
          <a:stretch>
            <a:fillRect/>
          </a:stretch>
        </p:blipFill>
        <p:spPr>
          <a:xfrm>
            <a:off x="8025050" y="1524000"/>
            <a:ext cx="1934775" cy="1828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 name="Shape 28"/>
        <p:cNvGrpSpPr/>
        <p:nvPr/>
      </p:nvGrpSpPr>
      <p:grpSpPr>
        <a:xfrm>
          <a:off x="0" y="0"/>
          <a:ext cx="0" cy="0"/>
          <a:chOff x="0" y="0"/>
          <a:chExt cx="0" cy="0"/>
        </a:xfrm>
      </p:grpSpPr>
      <p:pic>
        <p:nvPicPr>
          <p:cNvPr id="29" name="Google Shape;29;p8"/>
          <p:cNvPicPr preferRelativeResize="0"/>
          <p:nvPr/>
        </p:nvPicPr>
        <p:blipFill>
          <a:blip r:embed="rId3">
            <a:alphaModFix/>
          </a:blip>
          <a:stretch>
            <a:fillRect/>
          </a:stretch>
        </p:blipFill>
        <p:spPr>
          <a:xfrm>
            <a:off x="1267600" y="952500"/>
            <a:ext cx="7624750" cy="5715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6"/>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The Dynamic Component System</a:t>
            </a:r>
            <a:endParaRPr sz="4300">
              <a:solidFill>
                <a:srgbClr val="CC0000"/>
              </a:solidFill>
              <a:latin typeface="Arial"/>
              <a:ea typeface="Arial"/>
              <a:cs typeface="Arial"/>
              <a:sym typeface="Arial"/>
            </a:endParaRPr>
          </a:p>
        </p:txBody>
      </p:sp>
      <p:sp>
        <p:nvSpPr>
          <p:cNvPr id="152" name="Google Shape;152;p26"/>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Evolution</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Resistance 1 - Proof of Concept (1 type)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Resistance 2 - "Early Adopters" (32 types)</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Ongoing (295 types as of May 1st 2010)</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Majority of new gameplay code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Large portions of old gameplay refactored</a:t>
            </a:r>
            <a:endParaRPr sz="3000">
              <a:solidFill>
                <a:srgbClr val="444444"/>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7"/>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The Dynamic Component System</a:t>
            </a:r>
            <a:endParaRPr sz="4300">
              <a:solidFill>
                <a:srgbClr val="CC0000"/>
              </a:solidFill>
              <a:latin typeface="Arial"/>
              <a:ea typeface="Arial"/>
              <a:cs typeface="Arial"/>
              <a:sym typeface="Arial"/>
            </a:endParaRPr>
          </a:p>
        </p:txBody>
      </p:sp>
      <p:sp>
        <p:nvSpPr>
          <p:cNvPr id="158" name="Google Shape;158;p27"/>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Evolution</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Resistance 1 - Proof of Concept (1 type)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Resistance 2 - "Early Adopters" (32 types)</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Ongoing (295 types as of May 1st 2010)</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Majority of new gameplay code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Large portions of old gameplay refactored</a:t>
            </a:r>
            <a:endParaRPr sz="3000">
              <a:solidFill>
                <a:srgbClr val="444444"/>
              </a:solidFill>
              <a:latin typeface="Arial"/>
              <a:ea typeface="Arial"/>
              <a:cs typeface="Arial"/>
              <a:sym typeface="Arial"/>
            </a:endParaRPr>
          </a:p>
          <a:p>
            <a:pPr indent="-50800" lvl="0" marL="381000" marR="0" rtl="0" algn="l">
              <a:lnSpc>
                <a:spcPct val="114166"/>
              </a:lnSpc>
              <a:spcBef>
                <a:spcPts val="0"/>
              </a:spcBef>
              <a:spcAft>
                <a:spcPts val="0"/>
              </a:spcAft>
              <a:buClr>
                <a:srgbClr val="444444"/>
              </a:buClr>
              <a:buSzPts val="3000"/>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So it’s mature.</a:t>
            </a:r>
            <a:endParaRPr sz="3000">
              <a:solidFill>
                <a:srgbClr val="444444"/>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8"/>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The Dynamic Component System</a:t>
            </a:r>
            <a:endParaRPr sz="4300">
              <a:solidFill>
                <a:srgbClr val="CC0000"/>
              </a:solidFill>
              <a:latin typeface="Arial"/>
              <a:ea typeface="Arial"/>
              <a:cs typeface="Arial"/>
              <a:sym typeface="Arial"/>
            </a:endParaRPr>
          </a:p>
        </p:txBody>
      </p:sp>
      <p:sp>
        <p:nvSpPr>
          <p:cNvPr id="164" name="Google Shape;164;p28"/>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Evolution</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Resistance 1 - Proof of Concept (1 type)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Resistance 2 - "Early Adopters" (32 types)</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Ongoing (295 types as of May 1st 2010)</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Majority of new gameplay code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Large portions of old gameplay refactored</a:t>
            </a:r>
            <a:endParaRPr sz="3000">
              <a:solidFill>
                <a:srgbClr val="444444"/>
              </a:solidFill>
              <a:latin typeface="Arial"/>
              <a:ea typeface="Arial"/>
              <a:cs typeface="Arial"/>
              <a:sym typeface="Arial"/>
            </a:endParaRPr>
          </a:p>
          <a:p>
            <a:pPr indent="-50800" lvl="0" marL="381000" marR="0" rtl="0" algn="l">
              <a:lnSpc>
                <a:spcPct val="114166"/>
              </a:lnSpc>
              <a:spcBef>
                <a:spcPts val="0"/>
              </a:spcBef>
              <a:spcAft>
                <a:spcPts val="0"/>
              </a:spcAft>
              <a:buClr>
                <a:srgbClr val="444444"/>
              </a:buClr>
              <a:buSzPts val="3000"/>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So it’s mature. (No, not </a:t>
            </a:r>
            <a:r>
              <a:rPr i="1" lang="en-US" sz="3000">
                <a:solidFill>
                  <a:srgbClr val="444444"/>
                </a:solidFill>
                <a:latin typeface="Arial"/>
                <a:ea typeface="Arial"/>
                <a:cs typeface="Arial"/>
                <a:sym typeface="Arial"/>
              </a:rPr>
              <a:t>that</a:t>
            </a:r>
            <a:r>
              <a:rPr lang="en-US" sz="3000">
                <a:solidFill>
                  <a:srgbClr val="444444"/>
                </a:solidFill>
                <a:latin typeface="Arial"/>
                <a:ea typeface="Arial"/>
                <a:cs typeface="Arial"/>
                <a:sym typeface="Arial"/>
              </a:rPr>
              <a:t> way.)</a:t>
            </a:r>
            <a:endParaRPr sz="3000">
              <a:solidFill>
                <a:srgbClr val="444444"/>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9"/>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The Dynamic Component System</a:t>
            </a:r>
            <a:endParaRPr sz="4300">
              <a:solidFill>
                <a:srgbClr val="CC0000"/>
              </a:solidFill>
              <a:latin typeface="Arial"/>
              <a:ea typeface="Arial"/>
              <a:cs typeface="Arial"/>
              <a:sym typeface="Arial"/>
            </a:endParaRPr>
          </a:p>
        </p:txBody>
      </p:sp>
      <p:sp>
        <p:nvSpPr>
          <p:cNvPr id="170" name="Google Shape;170;p29"/>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Side-by-side implementation</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Not necessary to refactor existing code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Coexist with components</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General solution</a:t>
            </a:r>
            <a:endParaRPr sz="3000">
              <a:solidFill>
                <a:srgbClr val="444444"/>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0"/>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The Dynamic Component System</a:t>
            </a:r>
            <a:endParaRPr sz="4300">
              <a:solidFill>
                <a:srgbClr val="CC0000"/>
              </a:solidFill>
              <a:latin typeface="Arial"/>
              <a:ea typeface="Arial"/>
              <a:cs typeface="Arial"/>
              <a:sym typeface="Arial"/>
            </a:endParaRPr>
          </a:p>
        </p:txBody>
      </p:sp>
      <p:sp>
        <p:nvSpPr>
          <p:cNvPr id="176" name="Google Shape;176;p30"/>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Does </a:t>
            </a:r>
            <a:r>
              <a:rPr i="1" lang="en-US" sz="3000">
                <a:solidFill>
                  <a:srgbClr val="444444"/>
                </a:solidFill>
                <a:latin typeface="Arial"/>
                <a:ea typeface="Arial"/>
                <a:cs typeface="Arial"/>
                <a:sym typeface="Arial"/>
              </a:rPr>
              <a:t>not</a:t>
            </a:r>
            <a:r>
              <a:rPr lang="en-US" sz="3000">
                <a:solidFill>
                  <a:srgbClr val="444444"/>
                </a:solidFill>
                <a:latin typeface="Arial"/>
                <a:ea typeface="Arial"/>
                <a:cs typeface="Arial"/>
                <a:sym typeface="Arial"/>
              </a:rPr>
              <a:t> address matters of</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Reflection</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Serialization</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Data building</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Instance versioning</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 those things are handled separately</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outside the scope of this discussion</a:t>
            </a:r>
            <a:endParaRPr sz="3000">
              <a:solidFill>
                <a:srgbClr val="444444"/>
              </a:solidFill>
              <a:latin typeface="Arial"/>
              <a:ea typeface="Arial"/>
              <a:cs typeface="Arial"/>
              <a:sym typeface="Arial"/>
            </a:endParaRPr>
          </a:p>
        </p:txBody>
      </p:sp>
      <p:pic>
        <p:nvPicPr>
          <p:cNvPr id="177" name="Google Shape;177;p30"/>
          <p:cNvPicPr preferRelativeResize="0"/>
          <p:nvPr/>
        </p:nvPicPr>
        <p:blipFill>
          <a:blip r:embed="rId3">
            <a:alphaModFix/>
          </a:blip>
          <a:stretch>
            <a:fillRect/>
          </a:stretch>
        </p:blipFill>
        <p:spPr>
          <a:xfrm>
            <a:off x="9140175" y="6600825"/>
            <a:ext cx="1019800" cy="10191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1"/>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183" name="Google Shape;183;p31"/>
          <p:cNvSpPr txBox="1"/>
          <p:nvPr>
            <p:ph idx="1" type="body"/>
          </p:nvPr>
        </p:nvSpPr>
        <p:spPr>
          <a:xfrm>
            <a:off x="2076450" y="2235200"/>
            <a:ext cx="7948600" cy="54975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0000FF"/>
              </a:buClr>
              <a:buSzPts val="3500"/>
              <a:buChar char="○"/>
            </a:pPr>
            <a:r>
              <a:rPr lang="en-US" sz="3500">
                <a:solidFill>
                  <a:srgbClr val="0000FF"/>
                </a:solidFill>
                <a:latin typeface="Arial"/>
                <a:ea typeface="Arial"/>
                <a:cs typeface="Arial"/>
                <a:sym typeface="Arial"/>
              </a:rPr>
              <a:t>Features</a:t>
            </a:r>
            <a:endParaRPr sz="3500">
              <a:solidFill>
                <a:srgbClr val="0000FF"/>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p:txBody>
      </p:sp>
      <p:pic>
        <p:nvPicPr>
          <p:cNvPr id="184" name="Google Shape;184;p31"/>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185" name="Google Shape;185;p31"/>
          <p:cNvPicPr preferRelativeResize="0"/>
          <p:nvPr/>
        </p:nvPicPr>
        <p:blipFill>
          <a:blip r:embed="rId4">
            <a:alphaModFix/>
          </a:blip>
          <a:stretch>
            <a:fillRect/>
          </a:stretch>
        </p:blipFill>
        <p:spPr>
          <a:xfrm>
            <a:off x="8330050" y="1524000"/>
            <a:ext cx="1629775" cy="17716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2"/>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4144"/>
              </a:lnSpc>
              <a:spcBef>
                <a:spcPts val="0"/>
              </a:spcBef>
              <a:spcAft>
                <a:spcPts val="0"/>
              </a:spcAft>
              <a:buNone/>
            </a:pPr>
            <a:r>
              <a:rPr lang="en-US" sz="3800">
                <a:solidFill>
                  <a:srgbClr val="CC0000"/>
                </a:solidFill>
                <a:latin typeface="Arial"/>
                <a:ea typeface="Arial"/>
                <a:cs typeface="Arial"/>
                <a:sym typeface="Arial"/>
              </a:rPr>
              <a:t>Dynamic Component System : Features</a:t>
            </a:r>
            <a:endParaRPr sz="3800">
              <a:solidFill>
                <a:srgbClr val="CC0000"/>
              </a:solidFill>
              <a:latin typeface="Arial"/>
              <a:ea typeface="Arial"/>
              <a:cs typeface="Arial"/>
              <a:sym typeface="Arial"/>
            </a:endParaRPr>
          </a:p>
        </p:txBody>
      </p:sp>
      <p:sp>
        <p:nvSpPr>
          <p:cNvPr id="191" name="Google Shape;191;p32"/>
          <p:cNvSpPr txBox="1"/>
          <p:nvPr>
            <p:ph idx="1" type="body"/>
          </p:nvPr>
        </p:nvSpPr>
        <p:spPr>
          <a:xfrm>
            <a:off x="247650" y="1830375"/>
            <a:ext cx="9736125" cy="55610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Components</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High-performance</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Dynamic</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System</a:t>
            </a:r>
            <a:endParaRPr sz="3000">
              <a:solidFill>
                <a:srgbClr val="444444"/>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3"/>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4144"/>
              </a:lnSpc>
              <a:spcBef>
                <a:spcPts val="0"/>
              </a:spcBef>
              <a:spcAft>
                <a:spcPts val="0"/>
              </a:spcAft>
              <a:buNone/>
            </a:pPr>
            <a:r>
              <a:rPr lang="en-US" sz="3800">
                <a:solidFill>
                  <a:srgbClr val="CC0000"/>
                </a:solidFill>
                <a:latin typeface="Arial"/>
                <a:ea typeface="Arial"/>
                <a:cs typeface="Arial"/>
                <a:sym typeface="Arial"/>
              </a:rPr>
              <a:t>Dynamic Component System : Features</a:t>
            </a:r>
            <a:endParaRPr sz="3800">
              <a:solidFill>
                <a:srgbClr val="CC0000"/>
              </a:solidFill>
              <a:latin typeface="Arial"/>
              <a:ea typeface="Arial"/>
              <a:cs typeface="Arial"/>
              <a:sym typeface="Arial"/>
            </a:endParaRPr>
          </a:p>
        </p:txBody>
      </p:sp>
      <p:sp>
        <p:nvSpPr>
          <p:cNvPr id="197" name="Google Shape;197;p33"/>
          <p:cNvSpPr txBox="1"/>
          <p:nvPr>
            <p:ph idx="1" type="body"/>
          </p:nvPr>
        </p:nvSpPr>
        <p:spPr>
          <a:xfrm>
            <a:off x="247650" y="1828800"/>
            <a:ext cx="9736125" cy="55610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Components</a:t>
            </a:r>
            <a:endParaRPr sz="3000">
              <a:solidFill>
                <a:srgbClr val="0000FF"/>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Originally Aspects</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Base Component class</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8 bytes of administrative data</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Allocated from pools</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One pool per concrete type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"Roster" indexes instances</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"Partition" separates allocated/free instances</a:t>
            </a:r>
            <a:endParaRPr sz="3000">
              <a:solidFill>
                <a:srgbClr val="444444"/>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4"/>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4144"/>
              </a:lnSpc>
              <a:spcBef>
                <a:spcPts val="0"/>
              </a:spcBef>
              <a:spcAft>
                <a:spcPts val="0"/>
              </a:spcAft>
              <a:buNone/>
            </a:pPr>
            <a:r>
              <a:rPr lang="en-US" sz="3800">
                <a:solidFill>
                  <a:srgbClr val="CC0000"/>
                </a:solidFill>
                <a:latin typeface="Arial"/>
                <a:ea typeface="Arial"/>
                <a:cs typeface="Arial"/>
                <a:sym typeface="Arial"/>
              </a:rPr>
              <a:t>Dynamic Component System : Features</a:t>
            </a:r>
            <a:endParaRPr sz="3800">
              <a:solidFill>
                <a:srgbClr val="CC0000"/>
              </a:solidFill>
              <a:latin typeface="Arial"/>
              <a:ea typeface="Arial"/>
              <a:cs typeface="Arial"/>
              <a:sym typeface="Arial"/>
            </a:endParaRPr>
          </a:p>
        </p:txBody>
      </p:sp>
      <p:sp>
        <p:nvSpPr>
          <p:cNvPr id="203" name="Google Shape;203;p34"/>
          <p:cNvSpPr txBox="1"/>
          <p:nvPr>
            <p:ph idx="1" type="body"/>
          </p:nvPr>
        </p:nvSpPr>
        <p:spPr>
          <a:xfrm>
            <a:off x="247650" y="1828800"/>
            <a:ext cx="9736125" cy="55610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Components</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High-performance</a:t>
            </a:r>
            <a:endParaRPr sz="3000">
              <a:solidFill>
                <a:srgbClr val="0000FF"/>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Small, constant-time operations</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Allocate/free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Resolve handle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Get type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Type implements (derived from)</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No instance copying</a:t>
            </a:r>
            <a:endParaRPr sz="3000">
              <a:solidFill>
                <a:srgbClr val="444444"/>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5"/>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4144"/>
              </a:lnSpc>
              <a:spcBef>
                <a:spcPts val="0"/>
              </a:spcBef>
              <a:spcAft>
                <a:spcPts val="0"/>
              </a:spcAft>
              <a:buNone/>
            </a:pPr>
            <a:r>
              <a:rPr lang="en-US" sz="3800">
                <a:solidFill>
                  <a:srgbClr val="CC0000"/>
                </a:solidFill>
                <a:latin typeface="Arial"/>
                <a:ea typeface="Arial"/>
                <a:cs typeface="Arial"/>
                <a:sym typeface="Arial"/>
              </a:rPr>
              <a:t>Dynamic Component System : Features</a:t>
            </a:r>
            <a:endParaRPr sz="3800">
              <a:solidFill>
                <a:srgbClr val="CC0000"/>
              </a:solidFill>
              <a:latin typeface="Arial"/>
              <a:ea typeface="Arial"/>
              <a:cs typeface="Arial"/>
              <a:sym typeface="Arial"/>
            </a:endParaRPr>
          </a:p>
        </p:txBody>
      </p:sp>
      <p:sp>
        <p:nvSpPr>
          <p:cNvPr id="209" name="Google Shape;209;p35"/>
          <p:cNvSpPr txBox="1"/>
          <p:nvPr>
            <p:ph idx="1" type="body"/>
          </p:nvPr>
        </p:nvSpPr>
        <p:spPr>
          <a:xfrm>
            <a:off x="247650" y="1828800"/>
            <a:ext cx="9736125" cy="55610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Components</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High-performance</a:t>
            </a:r>
            <a:endParaRPr sz="3000">
              <a:solidFill>
                <a:srgbClr val="0000FF"/>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Updates per-type (per-pool)</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Cache friendly</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Encourage async update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e.g. on SPU</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Roster: contiguous list of alloc'd instances</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Roster up to partition </a:t>
            </a:r>
            <a:r>
              <a:rPr i="1" lang="en-US" sz="3000">
                <a:solidFill>
                  <a:srgbClr val="444444"/>
                </a:solidFill>
                <a:latin typeface="Arial"/>
                <a:ea typeface="Arial"/>
                <a:cs typeface="Arial"/>
                <a:sym typeface="Arial"/>
              </a:rPr>
              <a:t>is</a:t>
            </a:r>
            <a:r>
              <a:rPr lang="en-US" sz="3000">
                <a:solidFill>
                  <a:srgbClr val="444444"/>
                </a:solidFill>
                <a:latin typeface="Arial"/>
                <a:ea typeface="Arial"/>
                <a:cs typeface="Arial"/>
                <a:sym typeface="Arial"/>
              </a:rPr>
              <a:t> DMA list</a:t>
            </a:r>
            <a:endParaRPr sz="3000">
              <a:solidFill>
                <a:srgbClr val="444444"/>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 name="Shape 33"/>
        <p:cNvGrpSpPr/>
        <p:nvPr/>
      </p:nvGrpSpPr>
      <p:grpSpPr>
        <a:xfrm>
          <a:off x="0" y="0"/>
          <a:ext cx="0" cy="0"/>
          <a:chOff x="0" y="0"/>
          <a:chExt cx="0" cy="0"/>
        </a:xfrm>
      </p:grpSpPr>
      <p:pic>
        <p:nvPicPr>
          <p:cNvPr id="34" name="Google Shape;34;p9"/>
          <p:cNvPicPr preferRelativeResize="0"/>
          <p:nvPr/>
        </p:nvPicPr>
        <p:blipFill>
          <a:blip r:embed="rId3">
            <a:alphaModFix/>
          </a:blip>
          <a:stretch>
            <a:fillRect/>
          </a:stretch>
        </p:blipFill>
        <p:spPr>
          <a:xfrm>
            <a:off x="1200900" y="381000"/>
            <a:ext cx="7758175" cy="6858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6"/>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4144"/>
              </a:lnSpc>
              <a:spcBef>
                <a:spcPts val="0"/>
              </a:spcBef>
              <a:spcAft>
                <a:spcPts val="0"/>
              </a:spcAft>
              <a:buNone/>
            </a:pPr>
            <a:r>
              <a:rPr lang="en-US" sz="3800">
                <a:solidFill>
                  <a:srgbClr val="CC0000"/>
                </a:solidFill>
                <a:latin typeface="Arial"/>
                <a:ea typeface="Arial"/>
                <a:cs typeface="Arial"/>
                <a:sym typeface="Arial"/>
              </a:rPr>
              <a:t>Dynamic Component System : Features</a:t>
            </a:r>
            <a:endParaRPr sz="3800">
              <a:solidFill>
                <a:srgbClr val="CC0000"/>
              </a:solidFill>
              <a:latin typeface="Arial"/>
              <a:ea typeface="Arial"/>
              <a:cs typeface="Arial"/>
              <a:sym typeface="Arial"/>
            </a:endParaRPr>
          </a:p>
        </p:txBody>
      </p:sp>
      <p:sp>
        <p:nvSpPr>
          <p:cNvPr id="215" name="Google Shape;215;p36"/>
          <p:cNvSpPr txBox="1"/>
          <p:nvPr>
            <p:ph idx="1" type="body"/>
          </p:nvPr>
        </p:nvSpPr>
        <p:spPr>
          <a:xfrm>
            <a:off x="247650" y="1828800"/>
            <a:ext cx="9736125" cy="55610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Components</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High-performance</a:t>
            </a:r>
            <a:endParaRPr sz="3000">
              <a:solidFill>
                <a:srgbClr val="0000FF"/>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Resolving handle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Small, constant-time operation:</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Index into Pool</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Compare generation</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Return Component*</a:t>
            </a:r>
            <a:endParaRPr sz="3000">
              <a:solidFill>
                <a:srgbClr val="444444"/>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7"/>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4144"/>
              </a:lnSpc>
              <a:spcBef>
                <a:spcPts val="0"/>
              </a:spcBef>
              <a:spcAft>
                <a:spcPts val="0"/>
              </a:spcAft>
              <a:buNone/>
            </a:pPr>
            <a:r>
              <a:rPr lang="en-US" sz="3800">
                <a:solidFill>
                  <a:srgbClr val="CC0000"/>
                </a:solidFill>
                <a:latin typeface="Arial"/>
                <a:ea typeface="Arial"/>
                <a:cs typeface="Arial"/>
                <a:sym typeface="Arial"/>
              </a:rPr>
              <a:t>Dynamic Component System : Features</a:t>
            </a:r>
            <a:endParaRPr sz="3800">
              <a:solidFill>
                <a:srgbClr val="CC0000"/>
              </a:solidFill>
              <a:latin typeface="Arial"/>
              <a:ea typeface="Arial"/>
              <a:cs typeface="Arial"/>
              <a:sym typeface="Arial"/>
            </a:endParaRPr>
          </a:p>
        </p:txBody>
      </p:sp>
      <p:sp>
        <p:nvSpPr>
          <p:cNvPr id="221" name="Google Shape;221;p37"/>
          <p:cNvSpPr txBox="1"/>
          <p:nvPr>
            <p:ph idx="1" type="body"/>
          </p:nvPr>
        </p:nvSpPr>
        <p:spPr>
          <a:xfrm>
            <a:off x="247650" y="1828800"/>
            <a:ext cx="9736125" cy="55610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Components</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High-performance</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Dynamic</a:t>
            </a:r>
            <a:endParaRPr sz="3000">
              <a:solidFill>
                <a:srgbClr val="0000FF"/>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Runtime composition of game objects</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Dynamically alter behavior without baggage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 allocated == in use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Pool sizes == max concurrent allocations</a:t>
            </a:r>
            <a:endParaRPr sz="3000">
              <a:solidFill>
                <a:srgbClr val="444444"/>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8"/>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4144"/>
              </a:lnSpc>
              <a:spcBef>
                <a:spcPts val="0"/>
              </a:spcBef>
              <a:spcAft>
                <a:spcPts val="0"/>
              </a:spcAft>
              <a:buNone/>
            </a:pPr>
            <a:r>
              <a:rPr lang="en-US" sz="3800">
                <a:solidFill>
                  <a:srgbClr val="CC0000"/>
                </a:solidFill>
                <a:latin typeface="Arial"/>
                <a:ea typeface="Arial"/>
                <a:cs typeface="Arial"/>
                <a:sym typeface="Arial"/>
              </a:rPr>
              <a:t>Dynamic Component System : Features</a:t>
            </a:r>
            <a:endParaRPr sz="3800">
              <a:solidFill>
                <a:srgbClr val="CC0000"/>
              </a:solidFill>
              <a:latin typeface="Arial"/>
              <a:ea typeface="Arial"/>
              <a:cs typeface="Arial"/>
              <a:sym typeface="Arial"/>
            </a:endParaRPr>
          </a:p>
        </p:txBody>
      </p:sp>
      <p:sp>
        <p:nvSpPr>
          <p:cNvPr id="227" name="Google Shape;227;p38"/>
          <p:cNvSpPr txBox="1"/>
          <p:nvPr>
            <p:ph idx="1" type="body"/>
          </p:nvPr>
        </p:nvSpPr>
        <p:spPr>
          <a:xfrm>
            <a:off x="247650" y="1828800"/>
            <a:ext cx="9736125" cy="5800725"/>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Components</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High-performance</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Dynamic</a:t>
            </a:r>
            <a:endParaRPr sz="3000">
              <a:solidFill>
                <a:srgbClr val="0000FF"/>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High-frequency alloc() &amp; free()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alloc():</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test for availability</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make handle from index &amp; generation</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increment Roster Partition</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Component::Init()</a:t>
            </a:r>
            <a:endParaRPr sz="3000">
              <a:solidFill>
                <a:srgbClr val="444444"/>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9"/>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4144"/>
              </a:lnSpc>
              <a:spcBef>
                <a:spcPts val="0"/>
              </a:spcBef>
              <a:spcAft>
                <a:spcPts val="0"/>
              </a:spcAft>
              <a:buNone/>
            </a:pPr>
            <a:r>
              <a:rPr lang="en-US" sz="3800">
                <a:solidFill>
                  <a:srgbClr val="CC0000"/>
                </a:solidFill>
                <a:latin typeface="Arial"/>
                <a:ea typeface="Arial"/>
                <a:cs typeface="Arial"/>
                <a:sym typeface="Arial"/>
              </a:rPr>
              <a:t>Dynamic Component System : Features</a:t>
            </a:r>
            <a:endParaRPr sz="3800">
              <a:solidFill>
                <a:srgbClr val="CC0000"/>
              </a:solidFill>
              <a:latin typeface="Arial"/>
              <a:ea typeface="Arial"/>
              <a:cs typeface="Arial"/>
              <a:sym typeface="Arial"/>
            </a:endParaRPr>
          </a:p>
        </p:txBody>
      </p:sp>
      <p:sp>
        <p:nvSpPr>
          <p:cNvPr id="233" name="Google Shape;233;p39"/>
          <p:cNvSpPr txBox="1"/>
          <p:nvPr>
            <p:ph idx="1" type="body"/>
          </p:nvPr>
        </p:nvSpPr>
        <p:spPr>
          <a:xfrm>
            <a:off x="247650" y="1828800"/>
            <a:ext cx="9736125" cy="55610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Components</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High-performance</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Dynamic</a:t>
            </a:r>
            <a:endParaRPr sz="3000">
              <a:solidFill>
                <a:srgbClr val="0000FF"/>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High-frequency alloc() &amp; free()</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alloc():</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free():</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Component::Deinit()</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swap Roster index with Partition-adjacent index</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decrement Partition</a:t>
            </a:r>
            <a:endParaRPr sz="3000">
              <a:solidFill>
                <a:srgbClr val="444444"/>
              </a:solidFill>
              <a:latin typeface="Arial"/>
              <a:ea typeface="Arial"/>
              <a:cs typeface="Arial"/>
              <a:sym typeface="Arial"/>
            </a:endParaRPr>
          </a:p>
          <a:p>
            <a:pPr indent="-241300" lvl="3" marL="1524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increment generation</a:t>
            </a:r>
            <a:endParaRPr sz="3000">
              <a:solidFill>
                <a:srgbClr val="444444"/>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40"/>
          <p:cNvPicPr preferRelativeResize="0"/>
          <p:nvPr/>
        </p:nvPicPr>
        <p:blipFill>
          <a:blip r:embed="rId3">
            <a:alphaModFix/>
          </a:blip>
          <a:stretch>
            <a:fillRect/>
          </a:stretch>
        </p:blipFill>
        <p:spPr>
          <a:xfrm>
            <a:off x="1620250" y="1524000"/>
            <a:ext cx="7005250" cy="6096000"/>
          </a:xfrm>
          <a:prstGeom prst="rect">
            <a:avLst/>
          </a:prstGeom>
          <a:noFill/>
          <a:ln>
            <a:noFill/>
          </a:ln>
        </p:spPr>
      </p:pic>
      <p:sp>
        <p:nvSpPr>
          <p:cNvPr id="239" name="Google Shape;239;p40"/>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Demo : DynamicComponent::Free()</a:t>
            </a:r>
            <a:endParaRPr sz="4300">
              <a:solidFill>
                <a:srgbClr val="CC0000"/>
              </a:solidFill>
              <a:latin typeface="Arial"/>
              <a:ea typeface="Arial"/>
              <a:cs typeface="Arial"/>
              <a:sym typeface="Arial"/>
            </a:endParaRPr>
          </a:p>
        </p:txBody>
      </p:sp>
      <p:pic>
        <p:nvPicPr>
          <p:cNvPr id="240" name="Google Shape;240;p40"/>
          <p:cNvPicPr preferRelativeResize="0"/>
          <p:nvPr/>
        </p:nvPicPr>
        <p:blipFill>
          <a:blip r:embed="rId4">
            <a:alphaModFix/>
          </a:blip>
          <a:stretch>
            <a:fillRect/>
          </a:stretch>
        </p:blipFill>
        <p:spPr>
          <a:xfrm>
            <a:off x="0" y="1219200"/>
            <a:ext cx="10160000" cy="962025"/>
          </a:xfrm>
          <a:prstGeom prst="rect">
            <a:avLst/>
          </a:prstGeom>
          <a:noFill/>
          <a:ln>
            <a:noFill/>
          </a:ln>
        </p:spPr>
      </p:pic>
      <p:sp>
        <p:nvSpPr>
          <p:cNvPr id="241" name="Google Shape;241;p40"/>
          <p:cNvSpPr txBox="1"/>
          <p:nvPr/>
        </p:nvSpPr>
        <p:spPr>
          <a:xfrm>
            <a:off x="-57150" y="1220775"/>
            <a:ext cx="10706100" cy="10287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//free the component from host's component chain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r>
              <a:rPr lang="en-US" sz="1300">
                <a:solidFill>
                  <a:srgbClr val="00FF00"/>
                </a:solidFill>
                <a:latin typeface="courier new"/>
                <a:ea typeface="courier new"/>
                <a:cs typeface="courier new"/>
                <a:sym typeface="courier new"/>
              </a:rPr>
              <a:t>void         </a:t>
            </a:r>
            <a:r>
              <a:rPr lang="en-US" sz="1300">
                <a:solidFill>
                  <a:srgbClr val="CCCCCC"/>
                </a:solidFill>
                <a:latin typeface="courier new"/>
                <a:ea typeface="courier new"/>
                <a:cs typeface="courier new"/>
                <a:sym typeface="courier new"/>
              </a:rPr>
              <a:t>DynamicComponent::Free(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p41"/>
          <p:cNvPicPr preferRelativeResize="0"/>
          <p:nvPr/>
        </p:nvPicPr>
        <p:blipFill>
          <a:blip r:embed="rId3">
            <a:alphaModFix/>
          </a:blip>
          <a:stretch>
            <a:fillRect/>
          </a:stretch>
        </p:blipFill>
        <p:spPr>
          <a:xfrm>
            <a:off x="1620250" y="1524000"/>
            <a:ext cx="7014775" cy="6096000"/>
          </a:xfrm>
          <a:prstGeom prst="rect">
            <a:avLst/>
          </a:prstGeom>
          <a:noFill/>
          <a:ln>
            <a:noFill/>
          </a:ln>
        </p:spPr>
      </p:pic>
      <p:sp>
        <p:nvSpPr>
          <p:cNvPr id="247" name="Google Shape;247;p41"/>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Demo : DynamicComponent::Free()</a:t>
            </a:r>
            <a:endParaRPr sz="4300">
              <a:solidFill>
                <a:srgbClr val="CC0000"/>
              </a:solidFill>
              <a:latin typeface="Arial"/>
              <a:ea typeface="Arial"/>
              <a:cs typeface="Arial"/>
              <a:sym typeface="Arial"/>
            </a:endParaRPr>
          </a:p>
        </p:txBody>
      </p:sp>
      <p:pic>
        <p:nvPicPr>
          <p:cNvPr id="248" name="Google Shape;248;p41"/>
          <p:cNvPicPr preferRelativeResize="0"/>
          <p:nvPr/>
        </p:nvPicPr>
        <p:blipFill>
          <a:blip r:embed="rId4">
            <a:alphaModFix/>
          </a:blip>
          <a:stretch>
            <a:fillRect/>
          </a:stretch>
        </p:blipFill>
        <p:spPr>
          <a:xfrm>
            <a:off x="0" y="1219200"/>
            <a:ext cx="10160000" cy="962025"/>
          </a:xfrm>
          <a:prstGeom prst="rect">
            <a:avLst/>
          </a:prstGeom>
          <a:noFill/>
          <a:ln>
            <a:noFill/>
          </a:ln>
        </p:spPr>
      </p:pic>
      <p:sp>
        <p:nvSpPr>
          <p:cNvPr id="249" name="Google Shape;249;p41"/>
          <p:cNvSpPr txBox="1"/>
          <p:nvPr/>
        </p:nvSpPr>
        <p:spPr>
          <a:xfrm>
            <a:off x="-57150" y="1220775"/>
            <a:ext cx="10706100" cy="10287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//free the component from host's component chain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r>
              <a:rPr lang="en-US" sz="1300">
                <a:solidFill>
                  <a:srgbClr val="00FF00"/>
                </a:solidFill>
                <a:latin typeface="courier new"/>
                <a:ea typeface="courier new"/>
                <a:cs typeface="courier new"/>
                <a:sym typeface="courier new"/>
              </a:rPr>
              <a:t>void         </a:t>
            </a:r>
            <a:r>
              <a:rPr lang="en-US" sz="1300">
                <a:solidFill>
                  <a:srgbClr val="CCCCCC"/>
                </a:solidFill>
                <a:latin typeface="courier new"/>
                <a:ea typeface="courier new"/>
                <a:cs typeface="courier new"/>
                <a:sym typeface="courier new"/>
              </a:rPr>
              <a:t>DynamicComponent::Free(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42"/>
          <p:cNvPicPr preferRelativeResize="0"/>
          <p:nvPr/>
        </p:nvPicPr>
        <p:blipFill>
          <a:blip r:embed="rId3">
            <a:alphaModFix/>
          </a:blip>
          <a:stretch>
            <a:fillRect/>
          </a:stretch>
        </p:blipFill>
        <p:spPr>
          <a:xfrm>
            <a:off x="1620250" y="1524000"/>
            <a:ext cx="7014775" cy="6096000"/>
          </a:xfrm>
          <a:prstGeom prst="rect">
            <a:avLst/>
          </a:prstGeom>
          <a:noFill/>
          <a:ln>
            <a:noFill/>
          </a:ln>
        </p:spPr>
      </p:pic>
      <p:sp>
        <p:nvSpPr>
          <p:cNvPr id="255" name="Google Shape;255;p42"/>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Demo : DynamicComponent::Free()</a:t>
            </a:r>
            <a:endParaRPr sz="4300">
              <a:solidFill>
                <a:srgbClr val="CC0000"/>
              </a:solidFill>
              <a:latin typeface="Arial"/>
              <a:ea typeface="Arial"/>
              <a:cs typeface="Arial"/>
              <a:sym typeface="Arial"/>
            </a:endParaRPr>
          </a:p>
        </p:txBody>
      </p:sp>
      <p:pic>
        <p:nvPicPr>
          <p:cNvPr id="256" name="Google Shape;256;p42"/>
          <p:cNvPicPr preferRelativeResize="0"/>
          <p:nvPr/>
        </p:nvPicPr>
        <p:blipFill>
          <a:blip r:embed="rId4">
            <a:alphaModFix/>
          </a:blip>
          <a:stretch>
            <a:fillRect/>
          </a:stretch>
        </p:blipFill>
        <p:spPr>
          <a:xfrm>
            <a:off x="0" y="1219200"/>
            <a:ext cx="10160000" cy="962025"/>
          </a:xfrm>
          <a:prstGeom prst="rect">
            <a:avLst/>
          </a:prstGeom>
          <a:noFill/>
          <a:ln>
            <a:noFill/>
          </a:ln>
        </p:spPr>
      </p:pic>
      <p:sp>
        <p:nvSpPr>
          <p:cNvPr id="257" name="Google Shape;257;p42"/>
          <p:cNvSpPr txBox="1"/>
          <p:nvPr/>
        </p:nvSpPr>
        <p:spPr>
          <a:xfrm>
            <a:off x="-57150" y="1220775"/>
            <a:ext cx="10706100" cy="10287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//free the component from host's component chain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r>
              <a:rPr lang="en-US" sz="1300">
                <a:solidFill>
                  <a:srgbClr val="00FF00"/>
                </a:solidFill>
                <a:latin typeface="courier new"/>
                <a:ea typeface="courier new"/>
                <a:cs typeface="courier new"/>
                <a:sym typeface="courier new"/>
              </a:rPr>
              <a:t>void         </a:t>
            </a:r>
            <a:r>
              <a:rPr lang="en-US" sz="1300">
                <a:solidFill>
                  <a:srgbClr val="CCCCCC"/>
                </a:solidFill>
                <a:latin typeface="courier new"/>
                <a:ea typeface="courier new"/>
                <a:cs typeface="courier new"/>
                <a:sym typeface="courier new"/>
              </a:rPr>
              <a:t>DynamicComponent::Free(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43"/>
          <p:cNvPicPr preferRelativeResize="0"/>
          <p:nvPr/>
        </p:nvPicPr>
        <p:blipFill>
          <a:blip r:embed="rId3">
            <a:alphaModFix/>
          </a:blip>
          <a:stretch>
            <a:fillRect/>
          </a:stretch>
        </p:blipFill>
        <p:spPr>
          <a:xfrm>
            <a:off x="1620250" y="1524000"/>
            <a:ext cx="7014775" cy="6096000"/>
          </a:xfrm>
          <a:prstGeom prst="rect">
            <a:avLst/>
          </a:prstGeom>
          <a:noFill/>
          <a:ln>
            <a:noFill/>
          </a:ln>
        </p:spPr>
      </p:pic>
      <p:sp>
        <p:nvSpPr>
          <p:cNvPr id="263" name="Google Shape;263;p43"/>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Demo : DynamicComponent::Free()</a:t>
            </a:r>
            <a:endParaRPr sz="4300">
              <a:solidFill>
                <a:srgbClr val="CC0000"/>
              </a:solidFill>
              <a:latin typeface="Arial"/>
              <a:ea typeface="Arial"/>
              <a:cs typeface="Arial"/>
              <a:sym typeface="Arial"/>
            </a:endParaRPr>
          </a:p>
        </p:txBody>
      </p:sp>
      <p:pic>
        <p:nvPicPr>
          <p:cNvPr id="264" name="Google Shape;264;p43"/>
          <p:cNvPicPr preferRelativeResize="0"/>
          <p:nvPr/>
        </p:nvPicPr>
        <p:blipFill>
          <a:blip r:embed="rId4">
            <a:alphaModFix/>
          </a:blip>
          <a:stretch>
            <a:fillRect/>
          </a:stretch>
        </p:blipFill>
        <p:spPr>
          <a:xfrm>
            <a:off x="0" y="1219200"/>
            <a:ext cx="10160000" cy="962025"/>
          </a:xfrm>
          <a:prstGeom prst="rect">
            <a:avLst/>
          </a:prstGeom>
          <a:noFill/>
          <a:ln>
            <a:noFill/>
          </a:ln>
        </p:spPr>
      </p:pic>
      <p:sp>
        <p:nvSpPr>
          <p:cNvPr id="265" name="Google Shape;265;p43"/>
          <p:cNvSpPr txBox="1"/>
          <p:nvPr/>
        </p:nvSpPr>
        <p:spPr>
          <a:xfrm>
            <a:off x="-57150" y="1220775"/>
            <a:ext cx="10706100" cy="10287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//free the component from host's component chain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r>
              <a:rPr lang="en-US" sz="1300">
                <a:solidFill>
                  <a:srgbClr val="00FF00"/>
                </a:solidFill>
                <a:latin typeface="courier new"/>
                <a:ea typeface="courier new"/>
                <a:cs typeface="courier new"/>
                <a:sym typeface="courier new"/>
              </a:rPr>
              <a:t>void         </a:t>
            </a:r>
            <a:r>
              <a:rPr lang="en-US" sz="1300">
                <a:solidFill>
                  <a:srgbClr val="CCCCCC"/>
                </a:solidFill>
                <a:latin typeface="courier new"/>
                <a:ea typeface="courier new"/>
                <a:cs typeface="courier new"/>
                <a:sym typeface="courier new"/>
              </a:rPr>
              <a:t>DynamicComponent::Free(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44"/>
          <p:cNvPicPr preferRelativeResize="0"/>
          <p:nvPr/>
        </p:nvPicPr>
        <p:blipFill>
          <a:blip r:embed="rId3">
            <a:alphaModFix/>
          </a:blip>
          <a:stretch>
            <a:fillRect/>
          </a:stretch>
        </p:blipFill>
        <p:spPr>
          <a:xfrm>
            <a:off x="1620250" y="1524000"/>
            <a:ext cx="7014775" cy="6096000"/>
          </a:xfrm>
          <a:prstGeom prst="rect">
            <a:avLst/>
          </a:prstGeom>
          <a:noFill/>
          <a:ln>
            <a:noFill/>
          </a:ln>
        </p:spPr>
      </p:pic>
      <p:sp>
        <p:nvSpPr>
          <p:cNvPr id="271" name="Google Shape;271;p44"/>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Demo : DynamicComponent::Free()</a:t>
            </a:r>
            <a:endParaRPr sz="4300">
              <a:solidFill>
                <a:srgbClr val="CC0000"/>
              </a:solidFill>
              <a:latin typeface="Arial"/>
              <a:ea typeface="Arial"/>
              <a:cs typeface="Arial"/>
              <a:sym typeface="Arial"/>
            </a:endParaRPr>
          </a:p>
        </p:txBody>
      </p:sp>
      <p:pic>
        <p:nvPicPr>
          <p:cNvPr id="272" name="Google Shape;272;p44"/>
          <p:cNvPicPr preferRelativeResize="0"/>
          <p:nvPr/>
        </p:nvPicPr>
        <p:blipFill>
          <a:blip r:embed="rId4">
            <a:alphaModFix/>
          </a:blip>
          <a:stretch>
            <a:fillRect/>
          </a:stretch>
        </p:blipFill>
        <p:spPr>
          <a:xfrm>
            <a:off x="0" y="1219200"/>
            <a:ext cx="10160000" cy="962025"/>
          </a:xfrm>
          <a:prstGeom prst="rect">
            <a:avLst/>
          </a:prstGeom>
          <a:noFill/>
          <a:ln>
            <a:noFill/>
          </a:ln>
        </p:spPr>
      </p:pic>
      <p:sp>
        <p:nvSpPr>
          <p:cNvPr id="273" name="Google Shape;273;p44"/>
          <p:cNvSpPr txBox="1"/>
          <p:nvPr/>
        </p:nvSpPr>
        <p:spPr>
          <a:xfrm>
            <a:off x="-57150" y="1220775"/>
            <a:ext cx="10706100" cy="10287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//free the component from host's component chain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r>
              <a:rPr lang="en-US" sz="1300">
                <a:solidFill>
                  <a:srgbClr val="00FF00"/>
                </a:solidFill>
                <a:latin typeface="courier new"/>
                <a:ea typeface="courier new"/>
                <a:cs typeface="courier new"/>
                <a:sym typeface="courier new"/>
              </a:rPr>
              <a:t>void         </a:t>
            </a:r>
            <a:r>
              <a:rPr lang="en-US" sz="1300">
                <a:solidFill>
                  <a:srgbClr val="CCCCCC"/>
                </a:solidFill>
                <a:latin typeface="courier new"/>
                <a:ea typeface="courier new"/>
                <a:cs typeface="courier new"/>
                <a:sym typeface="courier new"/>
              </a:rPr>
              <a:t>DynamicComponent::Free(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5"/>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4144"/>
              </a:lnSpc>
              <a:spcBef>
                <a:spcPts val="0"/>
              </a:spcBef>
              <a:spcAft>
                <a:spcPts val="0"/>
              </a:spcAft>
              <a:buNone/>
            </a:pPr>
            <a:r>
              <a:rPr lang="en-US" sz="3800">
                <a:solidFill>
                  <a:srgbClr val="CC0000"/>
                </a:solidFill>
                <a:latin typeface="Arial"/>
                <a:ea typeface="Arial"/>
                <a:cs typeface="Arial"/>
                <a:sym typeface="Arial"/>
              </a:rPr>
              <a:t>Dynamic Component System : Features</a:t>
            </a:r>
            <a:endParaRPr sz="3800">
              <a:solidFill>
                <a:srgbClr val="CC0000"/>
              </a:solidFill>
              <a:latin typeface="Arial"/>
              <a:ea typeface="Arial"/>
              <a:cs typeface="Arial"/>
              <a:sym typeface="Arial"/>
            </a:endParaRPr>
          </a:p>
        </p:txBody>
      </p:sp>
      <p:sp>
        <p:nvSpPr>
          <p:cNvPr id="279" name="Google Shape;279;p45"/>
          <p:cNvSpPr txBox="1"/>
          <p:nvPr>
            <p:ph idx="1" type="body"/>
          </p:nvPr>
        </p:nvSpPr>
        <p:spPr>
          <a:xfrm>
            <a:off x="247650" y="1828800"/>
            <a:ext cx="9736125" cy="55610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Components</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High-performance</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Dynamic</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System</a:t>
            </a:r>
            <a:endParaRPr sz="3000">
              <a:solidFill>
                <a:srgbClr val="0000FF"/>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Not all-or-nothing!</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Examples:</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Conversation</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Script Events</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Shots: no game object</a:t>
            </a:r>
            <a:endParaRPr sz="3000">
              <a:solidFill>
                <a:srgbClr val="444444"/>
              </a:solidFill>
              <a:latin typeface="Arial"/>
              <a:ea typeface="Arial"/>
              <a:cs typeface="Arial"/>
              <a:sym typeface="Arial"/>
            </a:endParaRPr>
          </a:p>
        </p:txBody>
      </p:sp>
      <p:pic>
        <p:nvPicPr>
          <p:cNvPr id="280" name="Google Shape;280;p45"/>
          <p:cNvPicPr preferRelativeResize="0"/>
          <p:nvPr/>
        </p:nvPicPr>
        <p:blipFill>
          <a:blip r:embed="rId3">
            <a:alphaModFix/>
          </a:blip>
          <a:stretch>
            <a:fillRect/>
          </a:stretch>
        </p:blipFill>
        <p:spPr>
          <a:xfrm>
            <a:off x="9140175" y="6600825"/>
            <a:ext cx="1019800" cy="1019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pic>
        <p:nvPicPr>
          <p:cNvPr id="39" name="Google Shape;39;p10"/>
          <p:cNvPicPr preferRelativeResize="0"/>
          <p:nvPr/>
        </p:nvPicPr>
        <p:blipFill>
          <a:blip r:embed="rId3">
            <a:alphaModFix/>
          </a:blip>
          <a:stretch>
            <a:fillRect/>
          </a:stretch>
        </p:blipFill>
        <p:spPr>
          <a:xfrm>
            <a:off x="505125" y="981075"/>
            <a:ext cx="9149700" cy="5657850"/>
          </a:xfrm>
          <a:prstGeom prst="rect">
            <a:avLst/>
          </a:prstGeom>
          <a:noFill/>
          <a:ln>
            <a:noFill/>
          </a:ln>
        </p:spPr>
      </p:pic>
      <p:sp>
        <p:nvSpPr>
          <p:cNvPr id="40" name="Google Shape;40;p10"/>
          <p:cNvSpPr txBox="1"/>
          <p:nvPr/>
        </p:nvSpPr>
        <p:spPr>
          <a:xfrm>
            <a:off x="7054850" y="6400800"/>
            <a:ext cx="2179625" cy="746125"/>
          </a:xfrm>
          <a:prstGeom prst="rect">
            <a:avLst/>
          </a:prstGeom>
          <a:noFill/>
          <a:ln>
            <a:noFill/>
          </a:ln>
        </p:spPr>
        <p:txBody>
          <a:bodyPr anchorCtr="0" anchor="t" bIns="38100" lIns="38100" spcFirstLastPara="1" rIns="38100" wrap="square" tIns="38100">
            <a:noAutofit/>
          </a:bodyPr>
          <a:lstStyle/>
          <a:p>
            <a:pPr indent="0" lvl="0" marL="0" marR="0" rtl="0" algn="r">
              <a:lnSpc>
                <a:spcPct val="113888"/>
              </a:lnSpc>
              <a:spcBef>
                <a:spcPts val="0"/>
              </a:spcBef>
              <a:spcAft>
                <a:spcPts val="0"/>
              </a:spcAft>
              <a:buNone/>
            </a:pPr>
            <a:r>
              <a:rPr lang="en-US" sz="2700">
                <a:solidFill>
                  <a:srgbClr val="000000"/>
                </a:solidFill>
                <a:latin typeface="Arial"/>
                <a:ea typeface="Arial"/>
                <a:cs typeface="Arial"/>
                <a:sym typeface="Arial"/>
              </a:rPr>
              <a:t>geek &amp; poke</a:t>
            </a:r>
            <a:endParaRPr sz="2700">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6"/>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286" name="Google Shape;286;p46"/>
          <p:cNvSpPr txBox="1"/>
          <p:nvPr>
            <p:ph idx="1" type="body"/>
          </p:nvPr>
        </p:nvSpPr>
        <p:spPr>
          <a:xfrm>
            <a:off x="2076450" y="2235200"/>
            <a:ext cx="7948600" cy="54975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0000FF"/>
              </a:buClr>
              <a:buSzPts val="3500"/>
              <a:buChar char="○"/>
            </a:pPr>
            <a:r>
              <a:rPr lang="en-US" sz="3500">
                <a:solidFill>
                  <a:srgbClr val="0000FF"/>
                </a:solidFill>
                <a:latin typeface="Arial"/>
                <a:ea typeface="Arial"/>
                <a:cs typeface="Arial"/>
                <a:sym typeface="Arial"/>
              </a:rPr>
              <a:t>API</a:t>
            </a:r>
            <a:endParaRPr sz="3500">
              <a:solidFill>
                <a:srgbClr val="0000FF"/>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Script Events: Type Registration</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Navigation: Allocation &amp; Init</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Shots: Asynchronous Update</a:t>
            </a:r>
            <a:endParaRPr sz="3500">
              <a:solidFill>
                <a:srgbClr val="444444"/>
              </a:solidFill>
              <a:latin typeface="Arial"/>
              <a:ea typeface="Arial"/>
              <a:cs typeface="Arial"/>
              <a:sym typeface="Arial"/>
            </a:endParaRPr>
          </a:p>
        </p:txBody>
      </p:sp>
      <p:pic>
        <p:nvPicPr>
          <p:cNvPr id="287" name="Google Shape;287;p46"/>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288" name="Google Shape;288;p46"/>
          <p:cNvPicPr preferRelativeResize="0"/>
          <p:nvPr/>
        </p:nvPicPr>
        <p:blipFill>
          <a:blip r:embed="rId4">
            <a:alphaModFix/>
          </a:blip>
          <a:stretch>
            <a:fillRect/>
          </a:stretch>
        </p:blipFill>
        <p:spPr>
          <a:xfrm>
            <a:off x="8530200" y="1619250"/>
            <a:ext cx="1629775" cy="16668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id="293" name="Google Shape;293;p47"/>
          <p:cNvPicPr preferRelativeResize="0"/>
          <p:nvPr/>
        </p:nvPicPr>
        <p:blipFill>
          <a:blip r:embed="rId3">
            <a:alphaModFix/>
          </a:blip>
          <a:stretch>
            <a:fillRect/>
          </a:stretch>
        </p:blipFill>
        <p:spPr>
          <a:xfrm>
            <a:off x="0" y="0"/>
            <a:ext cx="10160000" cy="7610475"/>
          </a:xfrm>
          <a:prstGeom prst="rect">
            <a:avLst/>
          </a:prstGeom>
          <a:noFill/>
          <a:ln>
            <a:noFill/>
          </a:ln>
        </p:spPr>
      </p:pic>
      <p:sp>
        <p:nvSpPr>
          <p:cNvPr id="294" name="Google Shape;294;p47"/>
          <p:cNvSpPr txBox="1"/>
          <p:nvPr/>
        </p:nvSpPr>
        <p:spPr>
          <a:xfrm>
            <a:off x="-57075" y="0"/>
            <a:ext cx="11258800" cy="7690925"/>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GameObjects (or other objects) that host Dynamic Components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//allocate a component of type, add it to host's component chain,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and optionally park a prius in the component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returns null if no space is available for allocation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a:t>
            </a:r>
            <a:r>
              <a:rPr lang="en-US" sz="1300">
                <a:solidFill>
                  <a:srgbClr val="CCCCCC"/>
                </a:solidFill>
                <a:latin typeface="courier new"/>
                <a:ea typeface="courier new"/>
                <a:cs typeface="courier new"/>
                <a:sym typeface="courier new"/>
              </a:rPr>
              <a:t>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48"/>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00" name="Google Shape;300;p48"/>
          <p:cNvSpPr txBox="1"/>
          <p:nvPr/>
        </p:nvSpPr>
        <p:spPr>
          <a:xfrm>
            <a:off x="-66475" y="0"/>
            <a:ext cx="11372050" cy="7690925"/>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GameObjects (or other objects) that host Dynamic Components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//resolve a ComponentHandle to a Component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returns NULL if component_handle is null or is a stale handle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(i.e. component instance has been reused)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p49"/>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06" name="Google Shape;306;p49"/>
          <p:cNvSpPr txBox="1"/>
          <p:nvPr/>
        </p:nvSpPr>
        <p:spPr>
          <a:xfrm>
            <a:off x="-66225" y="325"/>
            <a:ext cx="11776175" cy="789235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GameObjects (or other objects) that host Dynamic Components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//get one component of type that belongs to host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50"/>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12" name="Google Shape;312;p50"/>
          <p:cNvSpPr txBox="1"/>
          <p:nvPr/>
        </p:nvSpPr>
        <p:spPr>
          <a:xfrm>
            <a:off x="-66225" y="325"/>
            <a:ext cx="11776175" cy="789235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GameObjects (or other objects) that host Dynamic Components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//get the first Component in host's chain that implements the type interface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51"/>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18" name="Google Shape;318;p51"/>
          <p:cNvSpPr txBox="1"/>
          <p:nvPr/>
        </p:nvSpPr>
        <p:spPr>
          <a:xfrm>
            <a:off x="-66100" y="650"/>
            <a:ext cx="11978250" cy="80938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GameObjects (or other objects) that host Dynamic Components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//get all Components of type in host's chain, up to a max of count instances.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count should be passed with the size of the component array.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on return, count will contain the number of matching components, up to the specified limit.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52"/>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24" name="Google Shape;324;p52"/>
          <p:cNvSpPr txBox="1"/>
          <p:nvPr/>
        </p:nvSpPr>
        <p:spPr>
          <a:xfrm>
            <a:off x="-66300" y="650"/>
            <a:ext cx="11675150" cy="80938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GameObjects (or other objects) that host Dynamic Components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//get all Components in host's chain that implement type's interface.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count should be passed with the size of the component array.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on return, count will contain the number of matching components, up to the specified limit.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53"/>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30" name="Google Shape;330;p53"/>
          <p:cNvSpPr txBox="1"/>
          <p:nvPr/>
        </p:nvSpPr>
        <p:spPr>
          <a:xfrm>
            <a:off x="-66350" y="325"/>
            <a:ext cx="11574125" cy="789235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GameObjects (or other objects) that host Dynamic Components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//free the component from host's component chain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54"/>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36" name="Google Shape;336;p54"/>
          <p:cNvSpPr txBox="1"/>
          <p:nvPr/>
        </p:nvSpPr>
        <p:spPr>
          <a:xfrm>
            <a:off x="-66350" y="825"/>
            <a:ext cx="11574125" cy="81945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GameObjects (or other objects) that host Dynamic Components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//free all of the components in host's component chain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(GameObjects automatically free their component chain when they are destroyed)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55"/>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42" name="Google Shape;342;p55"/>
          <p:cNvSpPr txBox="1"/>
          <p:nvPr/>
        </p:nvSpPr>
        <p:spPr>
          <a:xfrm>
            <a:off x="-66475" y="175"/>
            <a:ext cx="11372050" cy="779165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GameObjects (or other objects) that host Dynamic Components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//downcast a Component* to one of its subclasses.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please use this instead of the c-style '(Type*)object' so that casts are checked in debug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//Example: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HeadComponent* my_head = COMPONENT_CAST(component_ptr, Head);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pic>
        <p:nvPicPr>
          <p:cNvPr id="45" name="Google Shape;45;p11"/>
          <p:cNvPicPr preferRelativeResize="0"/>
          <p:nvPr/>
        </p:nvPicPr>
        <p:blipFill>
          <a:blip r:embed="rId3">
            <a:alphaModFix/>
          </a:blip>
          <a:stretch>
            <a:fillRect/>
          </a:stretch>
        </p:blipFill>
        <p:spPr>
          <a:xfrm>
            <a:off x="0" y="0"/>
            <a:ext cx="10160000" cy="7620000"/>
          </a:xfrm>
          <a:prstGeom prst="rect">
            <a:avLst/>
          </a:prstGeom>
          <a:noFill/>
          <a:ln>
            <a:noFill/>
          </a:ln>
        </p:spPr>
      </p:pic>
      <p:pic>
        <p:nvPicPr>
          <p:cNvPr id="46" name="Google Shape;46;p11"/>
          <p:cNvPicPr preferRelativeResize="0"/>
          <p:nvPr/>
        </p:nvPicPr>
        <p:blipFill>
          <a:blip r:embed="rId4">
            <a:alphaModFix/>
          </a:blip>
          <a:stretch>
            <a:fillRect/>
          </a:stretch>
        </p:blipFill>
        <p:spPr>
          <a:xfrm>
            <a:off x="848250" y="2333625"/>
            <a:ext cx="8349100" cy="1114425"/>
          </a:xfrm>
          <a:prstGeom prst="rect">
            <a:avLst/>
          </a:prstGeom>
          <a:noFill/>
          <a:ln>
            <a:noFill/>
          </a:ln>
        </p:spPr>
      </p:pic>
      <p:sp>
        <p:nvSpPr>
          <p:cNvPr id="47" name="Google Shape;47;p11"/>
          <p:cNvSpPr txBox="1"/>
          <p:nvPr/>
        </p:nvSpPr>
        <p:spPr>
          <a:xfrm>
            <a:off x="857250" y="2336775"/>
            <a:ext cx="8413750" cy="1187425"/>
          </a:xfrm>
          <a:prstGeom prst="rect">
            <a:avLst/>
          </a:prstGeom>
          <a:noFill/>
          <a:ln>
            <a:noFill/>
          </a:ln>
        </p:spPr>
        <p:txBody>
          <a:bodyPr anchorCtr="0" anchor="t" bIns="38100" lIns="38100" spcFirstLastPara="1" rIns="38100" wrap="square" tIns="38100">
            <a:noAutofit/>
          </a:bodyPr>
          <a:lstStyle/>
          <a:p>
            <a:pPr indent="0" lvl="0" marL="0" marR="0" rtl="0" algn="ctr">
              <a:lnSpc>
                <a:spcPct val="114144"/>
              </a:lnSpc>
              <a:spcBef>
                <a:spcPts val="0"/>
              </a:spcBef>
              <a:spcAft>
                <a:spcPts val="0"/>
              </a:spcAft>
              <a:buNone/>
            </a:pPr>
            <a:r>
              <a:rPr b="1" lang="en-US" sz="3800">
                <a:solidFill>
                  <a:srgbClr val="CC0000"/>
                </a:solidFill>
                <a:latin typeface="Arial"/>
                <a:ea typeface="Arial"/>
                <a:cs typeface="Arial"/>
                <a:sym typeface="Arial"/>
              </a:rPr>
              <a:t>A Dynamic Component Architecture for High Performance Gameplay</a:t>
            </a:r>
            <a:endParaRPr b="1" sz="3800">
              <a:solidFill>
                <a:srgbClr val="CC0000"/>
              </a:solidFill>
              <a:latin typeface="Arial"/>
              <a:ea typeface="Arial"/>
              <a:cs typeface="Arial"/>
              <a:sym typeface="Arial"/>
            </a:endParaRPr>
          </a:p>
        </p:txBody>
      </p:sp>
      <p:pic>
        <p:nvPicPr>
          <p:cNvPr id="48" name="Google Shape;48;p11"/>
          <p:cNvPicPr preferRelativeResize="0"/>
          <p:nvPr/>
        </p:nvPicPr>
        <p:blipFill>
          <a:blip r:embed="rId5">
            <a:alphaModFix/>
          </a:blip>
          <a:stretch>
            <a:fillRect/>
          </a:stretch>
        </p:blipFill>
        <p:spPr>
          <a:xfrm>
            <a:off x="447950" y="4772025"/>
            <a:ext cx="2640075" cy="914400"/>
          </a:xfrm>
          <a:prstGeom prst="rect">
            <a:avLst/>
          </a:prstGeom>
          <a:noFill/>
          <a:ln>
            <a:noFill/>
          </a:ln>
        </p:spPr>
      </p:pic>
      <p:sp>
        <p:nvSpPr>
          <p:cNvPr id="49" name="Google Shape;49;p11"/>
          <p:cNvSpPr txBox="1"/>
          <p:nvPr/>
        </p:nvSpPr>
        <p:spPr>
          <a:xfrm>
            <a:off x="449250" y="4775200"/>
            <a:ext cx="2713025" cy="982650"/>
          </a:xfrm>
          <a:prstGeom prst="rect">
            <a:avLst/>
          </a:prstGeom>
          <a:noFill/>
          <a:ln>
            <a:noFill/>
          </a:ln>
        </p:spPr>
        <p:txBody>
          <a:bodyPr anchorCtr="0" anchor="t" bIns="38100" lIns="38100" spcFirstLastPara="1" rIns="38100" wrap="square" tIns="38100">
            <a:noAutofit/>
          </a:bodyPr>
          <a:lstStyle/>
          <a:p>
            <a:pPr indent="0" lvl="0" marL="0" marR="0" rtl="0" algn="l">
              <a:lnSpc>
                <a:spcPct val="114062"/>
              </a:lnSpc>
              <a:spcBef>
                <a:spcPts val="0"/>
              </a:spcBef>
              <a:spcAft>
                <a:spcPts val="0"/>
              </a:spcAft>
              <a:buNone/>
            </a:pPr>
            <a:r>
              <a:rPr lang="en-US" sz="2400">
                <a:solidFill>
                  <a:srgbClr val="666666"/>
                </a:solidFill>
                <a:latin typeface="Arial"/>
                <a:ea typeface="Arial"/>
                <a:cs typeface="Arial"/>
                <a:sym typeface="Arial"/>
              </a:rPr>
              <a:t>Terrance Cohen</a:t>
            </a:r>
            <a:endParaRPr sz="2400">
              <a:solidFill>
                <a:srgbClr val="666666"/>
              </a:solidFill>
              <a:latin typeface="Arial"/>
              <a:ea typeface="Arial"/>
              <a:cs typeface="Arial"/>
              <a:sym typeface="Arial"/>
            </a:endParaRPr>
          </a:p>
          <a:p>
            <a:pPr indent="0" lvl="0" marL="0" marR="0" rtl="0" algn="l">
              <a:lnSpc>
                <a:spcPct val="113815"/>
              </a:lnSpc>
              <a:spcBef>
                <a:spcPts val="0"/>
              </a:spcBef>
              <a:spcAft>
                <a:spcPts val="0"/>
              </a:spcAft>
              <a:buNone/>
            </a:pPr>
            <a:r>
              <a:rPr lang="en-US" sz="1900">
                <a:solidFill>
                  <a:srgbClr val="666666"/>
                </a:solidFill>
                <a:latin typeface="Arial"/>
                <a:ea typeface="Arial"/>
                <a:cs typeface="Arial"/>
                <a:sym typeface="Arial"/>
              </a:rPr>
              <a:t>Lead Systems Engineer</a:t>
            </a:r>
            <a:endParaRPr sz="1900">
              <a:solidFill>
                <a:srgbClr val="666666"/>
              </a:solidFill>
              <a:latin typeface="Arial"/>
              <a:ea typeface="Arial"/>
              <a:cs typeface="Arial"/>
              <a:sym typeface="Arial"/>
            </a:endParaRPr>
          </a:p>
          <a:p>
            <a:pPr indent="0" lvl="0" marL="0" marR="0" rtl="0" algn="l">
              <a:lnSpc>
                <a:spcPct val="113815"/>
              </a:lnSpc>
              <a:spcBef>
                <a:spcPts val="0"/>
              </a:spcBef>
              <a:spcAft>
                <a:spcPts val="0"/>
              </a:spcAft>
              <a:buNone/>
            </a:pPr>
            <a:r>
              <a:rPr lang="en-US" sz="1900">
                <a:solidFill>
                  <a:srgbClr val="666666"/>
                </a:solidFill>
                <a:latin typeface="Arial"/>
                <a:ea typeface="Arial"/>
                <a:cs typeface="Arial"/>
                <a:sym typeface="Arial"/>
              </a:rPr>
              <a:t>Insomniac Games</a:t>
            </a:r>
            <a:endParaRPr sz="1900">
              <a:solidFill>
                <a:srgbClr val="666666"/>
              </a:solidFill>
              <a:latin typeface="Arial"/>
              <a:ea typeface="Arial"/>
              <a:cs typeface="Arial"/>
              <a:sym typeface="Arial"/>
            </a:endParaRPr>
          </a:p>
        </p:txBody>
      </p:sp>
      <p:pic>
        <p:nvPicPr>
          <p:cNvPr id="50" name="Google Shape;50;p11"/>
          <p:cNvPicPr preferRelativeResize="0"/>
          <p:nvPr/>
        </p:nvPicPr>
        <p:blipFill>
          <a:blip r:embed="rId6">
            <a:alphaModFix/>
          </a:blip>
          <a:stretch>
            <a:fillRect/>
          </a:stretch>
        </p:blipFill>
        <p:spPr>
          <a:xfrm>
            <a:off x="7005250" y="200025"/>
            <a:ext cx="3002250" cy="1971675"/>
          </a:xfrm>
          <a:prstGeom prst="rect">
            <a:avLst/>
          </a:prstGeom>
          <a:noFill/>
          <a:ln>
            <a:noFill/>
          </a:ln>
        </p:spPr>
      </p:pic>
      <p:pic>
        <p:nvPicPr>
          <p:cNvPr id="51" name="Google Shape;51;p11"/>
          <p:cNvPicPr preferRelativeResize="0"/>
          <p:nvPr/>
        </p:nvPicPr>
        <p:blipFill>
          <a:blip r:embed="rId7">
            <a:alphaModFix/>
          </a:blip>
          <a:stretch>
            <a:fillRect/>
          </a:stretch>
        </p:blipFill>
        <p:spPr>
          <a:xfrm>
            <a:off x="1115100" y="457200"/>
            <a:ext cx="3869550" cy="11334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56"/>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48" name="Google Shape;348;p56"/>
          <p:cNvSpPr txBox="1"/>
          <p:nvPr/>
        </p:nvSpPr>
        <p:spPr>
          <a:xfrm>
            <a:off x="-66300" y="500"/>
            <a:ext cx="11675150" cy="7993075"/>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a:t>
            </a:r>
            <a:r>
              <a:rPr lang="en-US" sz="1300">
                <a:solidFill>
                  <a:srgbClr val="CCCCCC"/>
                </a:solidFill>
                <a:latin typeface="courier new"/>
                <a:ea typeface="courier new"/>
                <a:cs typeface="courier new"/>
                <a:sym typeface="courier new"/>
              </a:rPr>
              <a:t>              FreeChain                 ( HostHandle host_handle, Chain&amp;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Systems'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systems that use the DCS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//get a list of component types that implement the interface of the given component type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count should be passed with the size of the types array.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on return, count will contain the number of matching component types,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up to the specified limit.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GetTypesThatImplement     ( Type type, u32&amp; count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57"/>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54" name="Google Shape;354;p57"/>
          <p:cNvSpPr txBox="1"/>
          <p:nvPr/>
        </p:nvSpPr>
        <p:spPr>
          <a:xfrm>
            <a:off x="-66150" y="825"/>
            <a:ext cx="11877225" cy="81945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Systems'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systems that use the DCS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GetTypesThatImplement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//returns whether component type implements interface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bool              </a:t>
            </a:r>
            <a:r>
              <a:rPr lang="en-US" sz="1300">
                <a:solidFill>
                  <a:srgbClr val="CCCCCC"/>
                </a:solidFill>
                <a:latin typeface="courier new"/>
                <a:ea typeface="courier new"/>
                <a:cs typeface="courier new"/>
                <a:sym typeface="courier new"/>
              </a:rPr>
              <a:t>TypeImplements            ( Type type, Type interface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58"/>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60" name="Google Shape;360;p58"/>
          <p:cNvSpPr txBox="1"/>
          <p:nvPr/>
        </p:nvSpPr>
        <p:spPr>
          <a:xfrm>
            <a:off x="-66025" y="825"/>
            <a:ext cx="12079275" cy="81945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Systems'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systems that use the DCS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GetTypesThatImplement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bool              </a:t>
            </a:r>
            <a:r>
              <a:rPr lang="en-US" sz="1300">
                <a:solidFill>
                  <a:srgbClr val="CCCCCC"/>
                </a:solidFill>
                <a:latin typeface="courier new"/>
                <a:ea typeface="courier new"/>
                <a:cs typeface="courier new"/>
                <a:sym typeface="courier new"/>
              </a:rPr>
              <a:t>TypeImplements            ( Type type, Type interface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//returns the number of components of type that are currently allocated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u32               GetNumAllocated           ( Type type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pic>
        <p:nvPicPr>
          <p:cNvPr id="365" name="Google Shape;365;p59"/>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66" name="Google Shape;366;p59"/>
          <p:cNvSpPr txBox="1"/>
          <p:nvPr/>
        </p:nvSpPr>
        <p:spPr>
          <a:xfrm>
            <a:off x="-66350" y="325"/>
            <a:ext cx="11574125" cy="7894000"/>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Systems'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systems that use the DCS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GetTypesThatImplement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bool              </a:t>
            </a:r>
            <a:r>
              <a:rPr lang="en-US" sz="1300">
                <a:solidFill>
                  <a:srgbClr val="CCCCCC"/>
                </a:solidFill>
                <a:latin typeface="courier new"/>
                <a:ea typeface="courier new"/>
                <a:cs typeface="courier new"/>
                <a:sym typeface="courier new"/>
              </a:rPr>
              <a:t>TypeImplements            ( Type type, Type interface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u32               GetNumAllocated           (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//returns an array of pointers to all allocated components of type, their count,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and their size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//returns an array of all components of type (including unallocated instances!),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an array of the indices of allocated components within that array,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and the count of indices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GetComponentsIndexed      ( Type type, u16*&amp; indices, u32&amp; count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60"/>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72" name="Google Shape;372;p60"/>
          <p:cNvSpPr txBox="1"/>
          <p:nvPr/>
        </p:nvSpPr>
        <p:spPr>
          <a:xfrm>
            <a:off x="-66225" y="650"/>
            <a:ext cx="11776175" cy="80938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Systems'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systems that use the DCS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GetTypesThatImplement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bool              </a:t>
            </a:r>
            <a:r>
              <a:rPr lang="en-US" sz="1300">
                <a:solidFill>
                  <a:srgbClr val="CCCCCC"/>
                </a:solidFill>
                <a:latin typeface="courier new"/>
                <a:ea typeface="courier new"/>
                <a:cs typeface="courier new"/>
                <a:sym typeface="courier new"/>
              </a:rPr>
              <a:t>TypeImplements            ( Type type, Type interface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u32               GetNumAllocated           (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GetComponentsIndexed      ( Type type, u16*&amp; indices,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000040"/>
              </a:buClr>
              <a:buSzPts val="1300"/>
              <a:buNone/>
            </a:pPr>
            <a:r>
              <a:rPr lang="en-US" sz="1300">
                <a:solidFill>
                  <a:srgbClr val="000040"/>
                </a:solidFill>
                <a:latin typeface="courier new"/>
                <a:ea typeface="courier new"/>
                <a:cs typeface="courier new"/>
                <a:sym typeface="courier new"/>
              </a:rPr>
              <a:t>.</a:t>
            </a:r>
            <a:endParaRPr sz="1300">
              <a:solidFill>
                <a:srgbClr val="00004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//updates all components of those types that want to be updated in the given UpdateStage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UpdateComponents          ( UpdateStage::Enum stage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61"/>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78" name="Google Shape;378;p61"/>
          <p:cNvSpPr txBox="1"/>
          <p:nvPr/>
        </p:nvSpPr>
        <p:spPr>
          <a:xfrm>
            <a:off x="-65700" y="1475"/>
            <a:ext cx="12584425" cy="8597375"/>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Systems'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systems that use the DCS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GetTypesThatImplement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bool              </a:t>
            </a:r>
            <a:r>
              <a:rPr lang="en-US" sz="1300">
                <a:solidFill>
                  <a:srgbClr val="CCCCCC"/>
                </a:solidFill>
                <a:latin typeface="courier new"/>
                <a:ea typeface="courier new"/>
                <a:cs typeface="courier new"/>
                <a:sym typeface="courier new"/>
              </a:rPr>
              <a:t>TypeImplements            ( Type type, Type interface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u32               GetNumAllocated           (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GetComponentsIndexed      ( Type type, u16*&amp; indices,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UpdateComponents          ( UpdateStage::Enum stage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 </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//frees a component that was allocated without a host, and is not in any chain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ComponentHandle&amp; component_handle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62"/>
          <p:cNvPicPr preferRelativeResize="0"/>
          <p:nvPr/>
        </p:nvPicPr>
        <p:blipFill>
          <a:blip r:embed="rId3">
            <a:alphaModFix/>
          </a:blip>
          <a:stretch>
            <a:fillRect/>
          </a:stretch>
        </p:blipFill>
        <p:spPr>
          <a:xfrm>
            <a:off x="0" y="0"/>
            <a:ext cx="10160000" cy="7610475"/>
          </a:xfrm>
          <a:prstGeom prst="rect">
            <a:avLst/>
          </a:prstGeom>
          <a:noFill/>
          <a:ln>
            <a:noFill/>
          </a:ln>
        </p:spPr>
      </p:pic>
      <p:sp>
        <p:nvSpPr>
          <p:cNvPr id="384" name="Google Shape;384;p62"/>
          <p:cNvSpPr txBox="1"/>
          <p:nvPr/>
        </p:nvSpPr>
        <p:spPr>
          <a:xfrm>
            <a:off x="-65950" y="825"/>
            <a:ext cx="12180300" cy="81962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Systems'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systems that use the DCS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GetTypesThatImplement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bool              </a:t>
            </a:r>
            <a:r>
              <a:rPr lang="en-US" sz="1300">
                <a:solidFill>
                  <a:srgbClr val="CCCCCC"/>
                </a:solidFill>
                <a:latin typeface="courier new"/>
                <a:ea typeface="courier new"/>
                <a:cs typeface="courier new"/>
                <a:sym typeface="courier new"/>
              </a:rPr>
              <a:t>TypeImplements            ( Type type, Type interface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u32               GetNumAllocated           (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GetComponentsIndexed      ( Type type, u16*&amp; indices,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UpdateComponents          ( UpdateStage::Enum stage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a:t>
            </a:r>
            <a:r>
              <a:rPr lang="en-US" sz="1300">
                <a:solidFill>
                  <a:srgbClr val="CCCCCC"/>
                </a:solidFill>
                <a:latin typeface="courier new"/>
                <a:ea typeface="courier new"/>
                <a:cs typeface="courier new"/>
                <a:sym typeface="courier new"/>
              </a:rPr>
              <a:t>              Free                      ( Type type,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 </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//returns the current PPU UpdateStage::Enum.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will be UpdateStage::None unless UpdateComponents() is on the stack.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UpdateStage::Enum GetCurrentUpdateStage     ( );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pic>
        <p:nvPicPr>
          <p:cNvPr id="389" name="Google Shape;389;p63"/>
          <p:cNvPicPr preferRelativeResize="0"/>
          <p:nvPr/>
        </p:nvPicPr>
        <p:blipFill>
          <a:blip r:embed="rId3">
            <a:alphaModFix/>
          </a:blip>
          <a:stretch>
            <a:fillRect/>
          </a:stretch>
        </p:blipFill>
        <p:spPr>
          <a:xfrm>
            <a:off x="0" y="0"/>
            <a:ext cx="10160000" cy="7620000"/>
          </a:xfrm>
          <a:prstGeom prst="rect">
            <a:avLst/>
          </a:prstGeom>
          <a:noFill/>
          <a:ln>
            <a:noFill/>
          </a:ln>
        </p:spPr>
      </p:pic>
      <p:sp>
        <p:nvSpPr>
          <p:cNvPr id="390" name="Google Shape;390;p63"/>
          <p:cNvSpPr txBox="1"/>
          <p:nvPr/>
        </p:nvSpPr>
        <p:spPr>
          <a:xfrm>
            <a:off x="-66300" y="650"/>
            <a:ext cx="11675150" cy="8285725"/>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Systems'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Call these from systems that use the DCS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GetTypesThatImplement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bool              </a:t>
            </a:r>
            <a:r>
              <a:rPr lang="en-US" sz="1300">
                <a:solidFill>
                  <a:srgbClr val="CCCCCC"/>
                </a:solidFill>
                <a:latin typeface="courier new"/>
                <a:ea typeface="courier new"/>
                <a:cs typeface="courier new"/>
                <a:sym typeface="courier new"/>
              </a:rPr>
              <a:t>TypeImplements            ( Type type, Type interface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u32               GetNumAllocated           (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GetComponentsIndexed      ( Type type, u16*&amp; indices,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UpdateComponents          ( UpdateStage::Enum stage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UpdateStage::Enum GetCurrentUpdateStage     (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_______________________________________________________________________________________________________</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0000"/>
              </a:buClr>
              <a:buSzPts val="1300"/>
              <a:buNone/>
            </a:pPr>
            <a:r>
              <a:rPr lang="en-US" sz="1300">
                <a:solidFill>
                  <a:srgbClr val="FF0000"/>
                </a:solidFill>
                <a:latin typeface="courier new"/>
                <a:ea typeface="courier new"/>
                <a:cs typeface="courier new"/>
                <a:sym typeface="courier new"/>
              </a:rPr>
              <a:t> </a:t>
            </a:r>
            <a:endParaRPr sz="1300">
              <a:solidFill>
                <a:srgbClr val="FF000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//returns true iff type updates in stage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u8                GetTypeUpdateStages       (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pic>
        <p:nvPicPr>
          <p:cNvPr id="395" name="Google Shape;395;p64"/>
          <p:cNvPicPr preferRelativeResize="0"/>
          <p:nvPr/>
        </p:nvPicPr>
        <p:blipFill>
          <a:blip r:embed="rId3">
            <a:alphaModFix/>
          </a:blip>
          <a:stretch>
            <a:fillRect/>
          </a:stretch>
        </p:blipFill>
        <p:spPr>
          <a:xfrm>
            <a:off x="0" y="0"/>
            <a:ext cx="10160000" cy="7620000"/>
          </a:xfrm>
          <a:prstGeom prst="rect">
            <a:avLst/>
          </a:prstGeom>
          <a:noFill/>
          <a:ln>
            <a:noFill/>
          </a:ln>
        </p:spPr>
      </p:pic>
      <p:sp>
        <p:nvSpPr>
          <p:cNvPr id="396" name="Google Shape;396;p64"/>
          <p:cNvSpPr txBox="1"/>
          <p:nvPr/>
        </p:nvSpPr>
        <p:spPr>
          <a:xfrm>
            <a:off x="-56950" y="-9425"/>
            <a:ext cx="11513800" cy="805275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a:t>
            </a:r>
            <a:r>
              <a:rPr lang="en-US" sz="1300">
                <a:solidFill>
                  <a:srgbClr val="CCCCCC"/>
                </a:solidFill>
                <a:latin typeface="courier new"/>
                <a:ea typeface="courier new"/>
                <a:cs typeface="courier new"/>
                <a:sym typeface="courier new"/>
              </a:rPr>
              <a:t> DynamicComponent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Hosts'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Allocate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 = </a:t>
            </a:r>
            <a:r>
              <a:rPr lang="en-US" sz="1300">
                <a:solidFill>
                  <a:srgbClr val="FFA0A0"/>
                </a:solidFill>
                <a:latin typeface="courier new"/>
                <a:ea typeface="courier new"/>
                <a:cs typeface="courier new"/>
                <a:sym typeface="courier new"/>
              </a:rPr>
              <a:t>NULL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ResolveHandle             ( Type type, ComponentHandle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                       (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GetComponentThatImplements( Type type, HostHandle host_handle, Chain chain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GetComponentsThatImplement( Type type, HostHandle host_handle,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FreeChain                 ( HostHandle host_handle, Chain&amp; chain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COMPONENT_CAST(component, type) \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((type##Component*)ValidCast(component, DynamicComponent::type))    </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inline </a:t>
            </a:r>
            <a:r>
              <a:rPr lang="en-US" sz="1300">
                <a:solidFill>
                  <a:srgbClr val="CCCCCC"/>
                </a:solidFill>
                <a:latin typeface="courier new"/>
                <a:ea typeface="courier new"/>
                <a:cs typeface="courier new"/>
                <a:sym typeface="courier new"/>
              </a:rPr>
              <a:t>Component* ValidCast                 ( Component* component,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Systems' API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GetTypesThatImplement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bool              </a:t>
            </a:r>
            <a:r>
              <a:rPr lang="en-US" sz="1300">
                <a:solidFill>
                  <a:srgbClr val="CCCCCC"/>
                </a:solidFill>
                <a:latin typeface="courier new"/>
                <a:ea typeface="courier new"/>
                <a:cs typeface="courier new"/>
                <a:sym typeface="courier new"/>
              </a:rPr>
              <a:t>TypeImplements            ( Type type, Type interface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u32               GetNumAllocated           (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             ( Type type,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GetComponentsIndexed      ( Type type, u16*&amp; indices, u32&amp; count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UpdateComponents          ( UpdateStage::Enum stage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void              </a:t>
            </a:r>
            <a:r>
              <a:rPr lang="en-US" sz="1300">
                <a:solidFill>
                  <a:srgbClr val="CCCCCC"/>
                </a:solidFill>
                <a:latin typeface="courier new"/>
                <a:ea typeface="courier new"/>
                <a:cs typeface="courier new"/>
                <a:sym typeface="courier new"/>
              </a:rPr>
              <a:t>Free                      ( Type type, ComponentHandle&amp; component_handle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UpdateStage::Enum GetCurrentUpdateStage     (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u8                GetTypeUpdateStages       ( Type type );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p:txBody>
      </p:sp>
      <p:pic>
        <p:nvPicPr>
          <p:cNvPr id="397" name="Google Shape;397;p64"/>
          <p:cNvPicPr preferRelativeResize="0"/>
          <p:nvPr/>
        </p:nvPicPr>
        <p:blipFill>
          <a:blip r:embed="rId4">
            <a:alphaModFix/>
          </a:blip>
          <a:stretch>
            <a:fillRect/>
          </a:stretch>
        </p:blipFill>
        <p:spPr>
          <a:xfrm>
            <a:off x="9245025" y="6534150"/>
            <a:ext cx="914950" cy="107632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65"/>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403" name="Google Shape;403;p65"/>
          <p:cNvSpPr txBox="1"/>
          <p:nvPr>
            <p:ph idx="1" type="body"/>
          </p:nvPr>
        </p:nvSpPr>
        <p:spPr>
          <a:xfrm>
            <a:off x="2076450" y="2235200"/>
            <a:ext cx="8069250" cy="57150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API</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0000FF"/>
              </a:buClr>
              <a:buSzPts val="3500"/>
              <a:buChar char="○"/>
            </a:pPr>
            <a:r>
              <a:rPr lang="en-US" sz="3500">
                <a:solidFill>
                  <a:srgbClr val="0000FF"/>
                </a:solidFill>
                <a:latin typeface="Arial"/>
                <a:ea typeface="Arial"/>
                <a:cs typeface="Arial"/>
                <a:sym typeface="Arial"/>
              </a:rPr>
              <a:t>Script Events: Type Registration</a:t>
            </a:r>
            <a:endParaRPr sz="3500">
              <a:solidFill>
                <a:srgbClr val="0000FF"/>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Navigation: Allocation &amp; Init</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Shots: Asynchronous Update</a:t>
            </a:r>
            <a:endParaRPr sz="3500">
              <a:solidFill>
                <a:srgbClr val="444444"/>
              </a:solidFill>
              <a:latin typeface="Arial"/>
              <a:ea typeface="Arial"/>
              <a:cs typeface="Arial"/>
              <a:sym typeface="Arial"/>
            </a:endParaRPr>
          </a:p>
        </p:txBody>
      </p:sp>
      <p:pic>
        <p:nvPicPr>
          <p:cNvPr id="404" name="Google Shape;404;p65"/>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405" name="Google Shape;405;p65"/>
          <p:cNvPicPr preferRelativeResize="0"/>
          <p:nvPr/>
        </p:nvPicPr>
        <p:blipFill>
          <a:blip r:embed="rId4">
            <a:alphaModFix/>
          </a:blip>
          <a:stretch>
            <a:fillRect/>
          </a:stretch>
        </p:blipFill>
        <p:spPr>
          <a:xfrm>
            <a:off x="7720075" y="1619250"/>
            <a:ext cx="2411325" cy="1666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2"/>
          <p:cNvSpPr txBox="1"/>
          <p:nvPr>
            <p:ph idx="1" type="body"/>
          </p:nvPr>
        </p:nvSpPr>
        <p:spPr>
          <a:xfrm>
            <a:off x="304800" y="6705600"/>
            <a:ext cx="9626400" cy="922850"/>
          </a:xfrm>
          <a:prstGeom prst="rect">
            <a:avLst/>
          </a:prstGeom>
        </p:spPr>
        <p:txBody>
          <a:bodyPr anchorCtr="0" anchor="t" bIns="38100" lIns="38100" spcFirstLastPara="1" rIns="38100" wrap="square" tIns="38100">
            <a:noAutofit/>
          </a:bodyPr>
          <a:lstStyle/>
          <a:p>
            <a:pPr indent="0" lvl="0" marL="0" rtl="0" algn="ctr">
              <a:lnSpc>
                <a:spcPct val="100000"/>
              </a:lnSpc>
              <a:spcBef>
                <a:spcPts val="0"/>
              </a:spcBef>
              <a:spcAft>
                <a:spcPts val="0"/>
              </a:spcAft>
              <a:buNone/>
            </a:pPr>
            <a:r>
              <a:rPr lang="en-US" sz="2667">
                <a:solidFill>
                  <a:srgbClr val="000000"/>
                </a:solidFill>
                <a:latin typeface="trebuchet ms"/>
                <a:ea typeface="trebuchet ms"/>
                <a:cs typeface="trebuchet ms"/>
                <a:sym typeface="trebuchet ms"/>
              </a:rPr>
              <a:t>Please View Speaker Notes by clicking the        icon</a:t>
            </a:r>
            <a:endParaRPr sz="2667">
              <a:solidFill>
                <a:srgbClr val="000000"/>
              </a:solidFill>
              <a:latin typeface="trebuchet ms"/>
              <a:ea typeface="trebuchet ms"/>
              <a:cs typeface="trebuchet ms"/>
              <a:sym typeface="trebuchet ms"/>
            </a:endParaRPr>
          </a:p>
          <a:p>
            <a:pPr indent="0" lvl="0" marL="0" rtl="0" algn="ctr">
              <a:lnSpc>
                <a:spcPct val="100000"/>
              </a:lnSpc>
              <a:spcBef>
                <a:spcPts val="0"/>
              </a:spcBef>
              <a:spcAft>
                <a:spcPts val="0"/>
              </a:spcAft>
              <a:buNone/>
            </a:pPr>
            <a:r>
              <a:rPr lang="en-US" sz="2667">
                <a:solidFill>
                  <a:srgbClr val="000000"/>
                </a:solidFill>
                <a:latin typeface="trebuchet ms"/>
                <a:ea typeface="trebuchet ms"/>
                <a:cs typeface="trebuchet ms"/>
                <a:sym typeface="trebuchet ms"/>
              </a:rPr>
              <a:t>or selecting Actions -&gt; Show Speaker Notes.</a:t>
            </a:r>
            <a:endParaRPr sz="2667">
              <a:solidFill>
                <a:srgbClr val="000000"/>
              </a:solidFill>
              <a:latin typeface="trebuchet ms"/>
              <a:ea typeface="trebuchet ms"/>
              <a:cs typeface="trebuchet ms"/>
              <a:sym typeface="trebuchet ms"/>
            </a:endParaRPr>
          </a:p>
        </p:txBody>
      </p:sp>
      <p:pic>
        <p:nvPicPr>
          <p:cNvPr id="57" name="Google Shape;57;p12"/>
          <p:cNvPicPr preferRelativeResize="0"/>
          <p:nvPr/>
        </p:nvPicPr>
        <p:blipFill>
          <a:blip r:embed="rId3">
            <a:alphaModFix/>
          </a:blip>
          <a:stretch>
            <a:fillRect/>
          </a:stretch>
        </p:blipFill>
        <p:spPr>
          <a:xfrm>
            <a:off x="7721600" y="6807200"/>
            <a:ext cx="393700" cy="3936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66"/>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Script Events : Type Registration</a:t>
            </a:r>
            <a:endParaRPr sz="4300">
              <a:solidFill>
                <a:srgbClr val="CC0000"/>
              </a:solidFill>
              <a:latin typeface="Arial"/>
              <a:ea typeface="Arial"/>
              <a:cs typeface="Arial"/>
              <a:sym typeface="Arial"/>
            </a:endParaRPr>
          </a:p>
        </p:txBody>
      </p:sp>
      <p:sp>
        <p:nvSpPr>
          <p:cNvPr id="411" name="Google Shape;411;p66"/>
          <p:cNvSpPr txBox="1"/>
          <p:nvPr>
            <p:ph idx="1" type="body"/>
          </p:nvPr>
        </p:nvSpPr>
        <p:spPr>
          <a:xfrm>
            <a:off x="247650" y="1625600"/>
            <a:ext cx="9645650" cy="5495925"/>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Script Events are Components</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Hosted by the System</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Possibly </a:t>
            </a:r>
            <a:r>
              <a:rPr i="1" lang="en-US" sz="3000">
                <a:solidFill>
                  <a:srgbClr val="444444"/>
                </a:solidFill>
                <a:latin typeface="Arial"/>
                <a:ea typeface="Arial"/>
                <a:cs typeface="Arial"/>
                <a:sym typeface="Arial"/>
              </a:rPr>
              <a:t>related</a:t>
            </a:r>
            <a:r>
              <a:rPr lang="en-US" sz="3000">
                <a:solidFill>
                  <a:srgbClr val="444444"/>
                </a:solidFill>
                <a:latin typeface="Arial"/>
                <a:ea typeface="Arial"/>
                <a:cs typeface="Arial"/>
                <a:sym typeface="Arial"/>
              </a:rPr>
              <a:t> to a Game Object</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Registered (allocated) from Lua</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When conditions are met, call back</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Satisfaction:</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AutoNum type="arabicPeriod"/>
            </a:pPr>
            <a:r>
              <a:rPr lang="en-US" sz="3000">
                <a:solidFill>
                  <a:srgbClr val="444444"/>
                </a:solidFill>
                <a:latin typeface="Arial"/>
                <a:ea typeface="Arial"/>
                <a:cs typeface="Arial"/>
                <a:sym typeface="Arial"/>
              </a:rPr>
              <a:t>Updated: poll their conditions</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AutoNum type="arabicPeriod"/>
            </a:pPr>
            <a:r>
              <a:rPr lang="en-US" sz="3000">
                <a:solidFill>
                  <a:srgbClr val="444444"/>
                </a:solidFill>
                <a:latin typeface="Arial"/>
                <a:ea typeface="Arial"/>
                <a:cs typeface="Arial"/>
                <a:sym typeface="Arial"/>
              </a:rPr>
              <a:t>Notified by gameplay</a:t>
            </a:r>
            <a:endParaRPr sz="3000">
              <a:solidFill>
                <a:srgbClr val="444444"/>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7"/>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Script Events : Type Registration</a:t>
            </a:r>
            <a:endParaRPr sz="4300">
              <a:solidFill>
                <a:srgbClr val="CC0000"/>
              </a:solidFill>
              <a:latin typeface="Arial"/>
              <a:ea typeface="Arial"/>
              <a:cs typeface="Arial"/>
              <a:sym typeface="Arial"/>
            </a:endParaRPr>
          </a:p>
        </p:txBody>
      </p:sp>
      <p:sp>
        <p:nvSpPr>
          <p:cNvPr id="417" name="Google Shape;417;p67"/>
          <p:cNvSpPr txBox="1"/>
          <p:nvPr>
            <p:ph idx="1" type="body"/>
          </p:nvPr>
        </p:nvSpPr>
        <p:spPr>
          <a:xfrm>
            <a:off x="450850" y="1828800"/>
            <a:ext cx="4652950" cy="5562600"/>
          </a:xfrm>
          <a:prstGeom prst="rect">
            <a:avLst/>
          </a:prstGeom>
          <a:noFill/>
          <a:ln>
            <a:noFill/>
          </a:ln>
        </p:spPr>
        <p:txBody>
          <a:bodyPr anchorCtr="0" anchor="t" bIns="38100" lIns="38100" spcFirstLastPara="1" rIns="38100" wrap="square" tIns="38100">
            <a:noAutofit/>
          </a:bodyPr>
          <a:lstStyle/>
          <a:p>
            <a:pPr indent="0" lvl="0" marL="0" marR="0" rtl="0" algn="l">
              <a:lnSpc>
                <a:spcPct val="114166"/>
              </a:lnSpc>
              <a:spcBef>
                <a:spcPts val="0"/>
              </a:spcBef>
              <a:spcAft>
                <a:spcPts val="0"/>
              </a:spcAft>
              <a:buNone/>
            </a:pPr>
            <a:r>
              <a:rPr lang="en-US" sz="3000">
                <a:solidFill>
                  <a:srgbClr val="444444"/>
                </a:solidFill>
                <a:latin typeface="Arial"/>
                <a:ea typeface="Arial"/>
                <a:cs typeface="Arial"/>
                <a:sym typeface="Arial"/>
              </a:rPr>
              <a:t>Notified</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Checkpoint</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Damage</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Death</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NumAlive</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Active</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Custom</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Reload</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Zoom</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Grapple</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SeatEnter</a:t>
            </a:r>
            <a:endParaRPr sz="3000">
              <a:solidFill>
                <a:srgbClr val="444444"/>
              </a:solidFill>
              <a:latin typeface="Arial"/>
              <a:ea typeface="Arial"/>
              <a:cs typeface="Arial"/>
              <a:sym typeface="Arial"/>
            </a:endParaRPr>
          </a:p>
        </p:txBody>
      </p:sp>
      <p:sp>
        <p:nvSpPr>
          <p:cNvPr id="418" name="Google Shape;418;p67"/>
          <p:cNvSpPr txBox="1"/>
          <p:nvPr>
            <p:ph idx="2" type="body"/>
          </p:nvPr>
        </p:nvSpPr>
        <p:spPr>
          <a:xfrm>
            <a:off x="5530850" y="1828800"/>
            <a:ext cx="4652950" cy="5562600"/>
          </a:xfrm>
          <a:prstGeom prst="rect">
            <a:avLst/>
          </a:prstGeom>
          <a:noFill/>
          <a:ln>
            <a:noFill/>
          </a:ln>
        </p:spPr>
        <p:txBody>
          <a:bodyPr anchorCtr="0" anchor="t" bIns="38100" lIns="38100" spcFirstLastPara="1" rIns="38100" wrap="square" tIns="38100">
            <a:noAutofit/>
          </a:bodyPr>
          <a:lstStyle/>
          <a:p>
            <a:pPr indent="0" lvl="0" marL="0" marR="0" rtl="0" algn="l">
              <a:lnSpc>
                <a:spcPct val="114166"/>
              </a:lnSpc>
              <a:spcBef>
                <a:spcPts val="0"/>
              </a:spcBef>
              <a:spcAft>
                <a:spcPts val="0"/>
              </a:spcAft>
              <a:buNone/>
            </a:pPr>
            <a:r>
              <a:rPr lang="en-US" sz="3000">
                <a:solidFill>
                  <a:srgbClr val="444444"/>
                </a:solidFill>
                <a:latin typeface="Arial"/>
                <a:ea typeface="Arial"/>
                <a:cs typeface="Arial"/>
                <a:sym typeface="Arial"/>
              </a:rPr>
              <a:t>Updated</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Location</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Timer</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Visible</a:t>
            </a:r>
            <a:endParaRPr sz="3000">
              <a:solidFill>
                <a:srgbClr val="444444"/>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68"/>
          <p:cNvPicPr preferRelativeResize="0"/>
          <p:nvPr/>
        </p:nvPicPr>
        <p:blipFill>
          <a:blip r:embed="rId3">
            <a:alphaModFix/>
          </a:blip>
          <a:stretch>
            <a:fillRect/>
          </a:stretch>
        </p:blipFill>
        <p:spPr>
          <a:xfrm>
            <a:off x="0" y="1524000"/>
            <a:ext cx="10160000" cy="2286000"/>
          </a:xfrm>
          <a:prstGeom prst="rect">
            <a:avLst/>
          </a:prstGeom>
          <a:noFill/>
          <a:ln>
            <a:noFill/>
          </a:ln>
        </p:spPr>
      </p:pic>
      <p:sp>
        <p:nvSpPr>
          <p:cNvPr id="424" name="Google Shape;424;p68"/>
          <p:cNvSpPr txBox="1"/>
          <p:nvPr/>
        </p:nvSpPr>
        <p:spPr>
          <a:xfrm>
            <a:off x="0" y="1524000"/>
            <a:ext cx="10152550" cy="2466750"/>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a:t>
            </a:r>
            <a:endParaRPr sz="1300">
              <a:solidFill>
                <a:srgbClr val="60FF6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 </a:t>
            </a:r>
            <a:r>
              <a:rPr lang="en-US" sz="1300">
                <a:solidFill>
                  <a:srgbClr val="CCCCCC"/>
                </a:solidFill>
                <a:latin typeface="courier new"/>
                <a:ea typeface="courier new"/>
                <a:cs typeface="courier new"/>
                <a:sym typeface="courier new"/>
              </a:rPr>
              <a:t>DynamicComponent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typedef </a:t>
            </a:r>
            <a:r>
              <a:rPr lang="en-US" sz="1300">
                <a:solidFill>
                  <a:srgbClr val="CCCCCC"/>
                </a:solidFill>
                <a:latin typeface="courier new"/>
                <a:ea typeface="courier new"/>
                <a:cs typeface="courier new"/>
                <a:sym typeface="courier new"/>
              </a:rPr>
              <a:t>u16 Type;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unregistered_type       = </a:t>
            </a:r>
            <a:r>
              <a:rPr lang="en-US" sz="1300">
                <a:solidFill>
                  <a:srgbClr val="FFA0A0"/>
                </a:solidFill>
                <a:latin typeface="courier new"/>
                <a:ea typeface="courier new"/>
                <a:cs typeface="courier new"/>
                <a:sym typeface="courier new"/>
              </a:rPr>
              <a:t>0xFFFF</a:t>
            </a: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TypeRegistrar::RegisterType(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const char*                 name,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base_type           = unregistered_type,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UpdateStage::Enum           update_stages       = UpdateStage::None,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AsyncUpdateStage::Enum      async_update_stages = AsyncUpdateStage::None);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p:txBody>
      </p:sp>
      <p:sp>
        <p:nvSpPr>
          <p:cNvPr id="425" name="Google Shape;425;p68"/>
          <p:cNvSpPr txBox="1"/>
          <p:nvPr>
            <p:ph type="title"/>
          </p:nvPr>
        </p:nvSpPr>
        <p:spPr>
          <a:xfrm>
            <a:off x="247650" y="304800"/>
            <a:ext cx="9734550" cy="985825"/>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Script Events: Type Registration</a:t>
            </a:r>
            <a:endParaRPr sz="4300">
              <a:solidFill>
                <a:srgbClr val="CC0000"/>
              </a:solidFill>
              <a:latin typeface="Arial"/>
              <a:ea typeface="Arial"/>
              <a:cs typeface="Arial"/>
              <a:sym typeface="Arial"/>
            </a:endParaRPr>
          </a:p>
        </p:txBody>
      </p:sp>
      <p:pic>
        <p:nvPicPr>
          <p:cNvPr id="426" name="Google Shape;426;p68"/>
          <p:cNvPicPr preferRelativeResize="0"/>
          <p:nvPr/>
        </p:nvPicPr>
        <p:blipFill>
          <a:blip r:embed="rId4">
            <a:alphaModFix/>
          </a:blip>
          <a:stretch>
            <a:fillRect/>
          </a:stretch>
        </p:blipFill>
        <p:spPr>
          <a:xfrm>
            <a:off x="9140175" y="6600825"/>
            <a:ext cx="1019800" cy="10191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69"/>
          <p:cNvPicPr preferRelativeResize="0"/>
          <p:nvPr/>
        </p:nvPicPr>
        <p:blipFill>
          <a:blip r:embed="rId3">
            <a:alphaModFix/>
          </a:blip>
          <a:stretch>
            <a:fillRect/>
          </a:stretch>
        </p:blipFill>
        <p:spPr>
          <a:xfrm>
            <a:off x="0" y="4133850"/>
            <a:ext cx="10160000" cy="2724150"/>
          </a:xfrm>
          <a:prstGeom prst="rect">
            <a:avLst/>
          </a:prstGeom>
          <a:noFill/>
          <a:ln>
            <a:noFill/>
          </a:ln>
        </p:spPr>
      </p:pic>
      <p:sp>
        <p:nvSpPr>
          <p:cNvPr id="432" name="Google Shape;432;p69"/>
          <p:cNvSpPr txBox="1"/>
          <p:nvPr/>
        </p:nvSpPr>
        <p:spPr>
          <a:xfrm>
            <a:off x="-12300" y="4166425"/>
            <a:ext cx="10160800" cy="2878300"/>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a:t>
            </a:r>
            <a:endParaRPr sz="1300">
              <a:solidFill>
                <a:srgbClr val="60FF6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using namespace</a:t>
            </a:r>
            <a:r>
              <a:rPr lang="en-US" sz="1300">
                <a:solidFill>
                  <a:srgbClr val="CCCCCC"/>
                </a:solidFill>
                <a:latin typeface="courier new"/>
                <a:ea typeface="courier new"/>
                <a:cs typeface="courier new"/>
                <a:sym typeface="courier new"/>
              </a:rPr>
              <a:t> DynamicComponent;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void </a:t>
            </a:r>
            <a:r>
              <a:rPr lang="en-US" sz="1300">
                <a:solidFill>
                  <a:srgbClr val="CCCCCC"/>
                </a:solidFill>
                <a:latin typeface="courier new"/>
                <a:ea typeface="courier new"/>
                <a:cs typeface="courier new"/>
                <a:sym typeface="courier new"/>
              </a:rPr>
              <a:t>ScriptEventSystem::Init()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m_event_type        = TypeRegistrar::RegisterType(</a:t>
            </a:r>
            <a:r>
              <a:rPr lang="en-US" sz="1300">
                <a:solidFill>
                  <a:srgbClr val="FFA0A0"/>
                </a:solidFill>
                <a:latin typeface="courier new"/>
                <a:ea typeface="courier new"/>
                <a:cs typeface="courier new"/>
                <a:sym typeface="courier new"/>
              </a:rPr>
              <a:t>"ScriptEvent"</a:t>
            </a: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m_checkpoint_type   = TypeRegistrar::RegisterType(</a:t>
            </a:r>
            <a:r>
              <a:rPr lang="en-US" sz="1300">
                <a:solidFill>
                  <a:srgbClr val="FFA0A0"/>
                </a:solidFill>
                <a:latin typeface="courier new"/>
                <a:ea typeface="courier new"/>
                <a:cs typeface="courier new"/>
                <a:sym typeface="courier new"/>
              </a:rPr>
              <a:t>"CheckpointEvent"</a:t>
            </a:r>
            <a:r>
              <a:rPr lang="en-US" sz="1300">
                <a:solidFill>
                  <a:srgbClr val="CCCCCC"/>
                </a:solidFill>
                <a:latin typeface="courier new"/>
                <a:ea typeface="courier new"/>
                <a:cs typeface="courier new"/>
                <a:sym typeface="courier new"/>
              </a:rPr>
              <a:t>, m_event_type);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m_location_type     = TypeRegistrar::RegisterType(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A0A0"/>
              </a:buClr>
              <a:buSzPts val="1300"/>
              <a:buNone/>
            </a:pPr>
            <a:r>
              <a:rPr lang="en-US" sz="1300">
                <a:solidFill>
                  <a:srgbClr val="FFA0A0"/>
                </a:solidFill>
                <a:latin typeface="courier new"/>
                <a:ea typeface="courier new"/>
                <a:cs typeface="courier new"/>
                <a:sym typeface="courier new"/>
              </a:rPr>
              <a:t>      "LocationEvent"</a:t>
            </a: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m_event_type,                  </a:t>
            </a:r>
            <a:r>
              <a:rPr lang="en-US" sz="1300">
                <a:solidFill>
                  <a:srgbClr val="80A0FF"/>
                </a:solidFill>
                <a:latin typeface="courier new"/>
                <a:ea typeface="courier new"/>
                <a:cs typeface="courier new"/>
                <a:sym typeface="courier new"/>
              </a:rPr>
              <a:t>//base class is ScriptEvent</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UpdateStage::PostUpdate,       </a:t>
            </a:r>
            <a:r>
              <a:rPr lang="en-US" sz="1300">
                <a:solidFill>
                  <a:srgbClr val="80A0FF"/>
                </a:solidFill>
                <a:latin typeface="courier new"/>
                <a:ea typeface="courier new"/>
                <a:cs typeface="courier new"/>
                <a:sym typeface="courier new"/>
              </a:rPr>
              <a:t>//automatically updated on PPU during PostUpdate</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AsyncUpdateStage::PreUpdate);  </a:t>
            </a:r>
            <a:r>
              <a:rPr lang="en-US" sz="1300">
                <a:solidFill>
                  <a:srgbClr val="80A0FF"/>
                </a:solidFill>
                <a:latin typeface="courier new"/>
                <a:ea typeface="courier new"/>
                <a:cs typeface="courier new"/>
                <a:sym typeface="courier new"/>
              </a:rPr>
              <a:t>//and on the SPU during the PreUpdate stage</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p:txBody>
      </p:sp>
      <p:pic>
        <p:nvPicPr>
          <p:cNvPr id="433" name="Google Shape;433;p69"/>
          <p:cNvPicPr preferRelativeResize="0"/>
          <p:nvPr/>
        </p:nvPicPr>
        <p:blipFill>
          <a:blip r:embed="rId4">
            <a:alphaModFix/>
          </a:blip>
          <a:stretch>
            <a:fillRect/>
          </a:stretch>
        </p:blipFill>
        <p:spPr>
          <a:xfrm>
            <a:off x="0" y="1524000"/>
            <a:ext cx="10160000" cy="2286000"/>
          </a:xfrm>
          <a:prstGeom prst="rect">
            <a:avLst/>
          </a:prstGeom>
          <a:noFill/>
          <a:ln>
            <a:noFill/>
          </a:ln>
        </p:spPr>
      </p:pic>
      <p:sp>
        <p:nvSpPr>
          <p:cNvPr id="434" name="Google Shape;434;p69"/>
          <p:cNvSpPr txBox="1"/>
          <p:nvPr/>
        </p:nvSpPr>
        <p:spPr>
          <a:xfrm>
            <a:off x="-300" y="1502450"/>
            <a:ext cx="10152450" cy="2452650"/>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a:t>
            </a:r>
            <a:endParaRPr sz="1300">
              <a:solidFill>
                <a:srgbClr val="60FF6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namespace </a:t>
            </a:r>
            <a:r>
              <a:rPr lang="en-US" sz="1300">
                <a:solidFill>
                  <a:srgbClr val="CCCCCC"/>
                </a:solidFill>
                <a:latin typeface="courier new"/>
                <a:ea typeface="courier new"/>
                <a:cs typeface="courier new"/>
                <a:sym typeface="courier new"/>
              </a:rPr>
              <a:t>DynamicComponent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typedef </a:t>
            </a:r>
            <a:r>
              <a:rPr lang="en-US" sz="1300">
                <a:solidFill>
                  <a:srgbClr val="CCCCCC"/>
                </a:solidFill>
                <a:latin typeface="courier new"/>
                <a:ea typeface="courier new"/>
                <a:cs typeface="courier new"/>
                <a:sym typeface="courier new"/>
              </a:rPr>
              <a:t>u16 Type;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unregistered_type       = </a:t>
            </a:r>
            <a:r>
              <a:rPr lang="en-US" sz="1300">
                <a:solidFill>
                  <a:srgbClr val="FFA0A0"/>
                </a:solidFill>
                <a:latin typeface="courier new"/>
                <a:ea typeface="courier new"/>
                <a:cs typeface="courier new"/>
                <a:sym typeface="courier new"/>
              </a:rPr>
              <a:t>0xFFFF</a:t>
            </a: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TypeRegistrar::RegisterType(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const char*                 name,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Type                        base_type           = unregistered_type,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UpdateStage::Enum           update_stages       = UpdateStage::None,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AsyncUpdateStage::Enum      async_update_stages = AsyncUpdateStage::None);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p:txBody>
      </p:sp>
      <p:sp>
        <p:nvSpPr>
          <p:cNvPr id="435" name="Google Shape;435;p69"/>
          <p:cNvSpPr txBox="1"/>
          <p:nvPr>
            <p:ph type="title"/>
          </p:nvPr>
        </p:nvSpPr>
        <p:spPr>
          <a:xfrm>
            <a:off x="247650" y="304800"/>
            <a:ext cx="9734550" cy="985825"/>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Script Events: Type Registration</a:t>
            </a:r>
            <a:endParaRPr sz="4300">
              <a:solidFill>
                <a:srgbClr val="CC0000"/>
              </a:solidFill>
              <a:latin typeface="Arial"/>
              <a:ea typeface="Arial"/>
              <a:cs typeface="Arial"/>
              <a:sym typeface="Arial"/>
            </a:endParaRPr>
          </a:p>
        </p:txBody>
      </p:sp>
      <p:pic>
        <p:nvPicPr>
          <p:cNvPr id="436" name="Google Shape;436;p69"/>
          <p:cNvPicPr preferRelativeResize="0"/>
          <p:nvPr/>
        </p:nvPicPr>
        <p:blipFill>
          <a:blip r:embed="rId5">
            <a:alphaModFix/>
          </a:blip>
          <a:stretch>
            <a:fillRect/>
          </a:stretch>
        </p:blipFill>
        <p:spPr>
          <a:xfrm>
            <a:off x="9140175" y="6600825"/>
            <a:ext cx="1019800" cy="101917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70"/>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442" name="Google Shape;442;p70"/>
          <p:cNvSpPr txBox="1"/>
          <p:nvPr>
            <p:ph idx="1" type="body"/>
          </p:nvPr>
        </p:nvSpPr>
        <p:spPr>
          <a:xfrm>
            <a:off x="2076450" y="2235200"/>
            <a:ext cx="8069250" cy="57150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API</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Script Events: Type Registration</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0000FF"/>
              </a:buClr>
              <a:buSzPts val="3500"/>
              <a:buChar char="○"/>
            </a:pPr>
            <a:r>
              <a:rPr lang="en-US" sz="3500">
                <a:solidFill>
                  <a:srgbClr val="0000FF"/>
                </a:solidFill>
                <a:latin typeface="Arial"/>
                <a:ea typeface="Arial"/>
                <a:cs typeface="Arial"/>
                <a:sym typeface="Arial"/>
              </a:rPr>
              <a:t>Navigation: Allocation &amp; Init</a:t>
            </a:r>
            <a:endParaRPr sz="3500">
              <a:solidFill>
                <a:srgbClr val="0000FF"/>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Shots: Asynchronous Update</a:t>
            </a:r>
            <a:endParaRPr sz="3500">
              <a:solidFill>
                <a:srgbClr val="444444"/>
              </a:solidFill>
              <a:latin typeface="Arial"/>
              <a:ea typeface="Arial"/>
              <a:cs typeface="Arial"/>
              <a:sym typeface="Arial"/>
            </a:endParaRPr>
          </a:p>
        </p:txBody>
      </p:sp>
      <p:pic>
        <p:nvPicPr>
          <p:cNvPr id="443" name="Google Shape;443;p70"/>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444" name="Google Shape;444;p70"/>
          <p:cNvPicPr preferRelativeResize="0"/>
          <p:nvPr/>
        </p:nvPicPr>
        <p:blipFill>
          <a:blip r:embed="rId4">
            <a:alphaModFix/>
          </a:blip>
          <a:stretch>
            <a:fillRect/>
          </a:stretch>
        </p:blipFill>
        <p:spPr>
          <a:xfrm>
            <a:off x="7720075" y="1724025"/>
            <a:ext cx="2230225" cy="131445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71"/>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Navigation : Allocation &amp; Initialization</a:t>
            </a:r>
            <a:endParaRPr sz="4300">
              <a:solidFill>
                <a:srgbClr val="CC0000"/>
              </a:solidFill>
              <a:latin typeface="Arial"/>
              <a:ea typeface="Arial"/>
              <a:cs typeface="Arial"/>
              <a:sym typeface="Arial"/>
            </a:endParaRPr>
          </a:p>
        </p:txBody>
      </p:sp>
      <p:sp>
        <p:nvSpPr>
          <p:cNvPr id="450" name="Google Shape;450;p71"/>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NavComponents are hosted by Game Objects</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Updated by the Navigation system</a:t>
            </a:r>
            <a:endParaRPr sz="3000">
              <a:solidFill>
                <a:srgbClr val="444444"/>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72"/>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Navigation : Allocation &amp; Initialization</a:t>
            </a:r>
            <a:endParaRPr sz="4300">
              <a:solidFill>
                <a:srgbClr val="CC0000"/>
              </a:solidFill>
              <a:latin typeface="Arial"/>
              <a:ea typeface="Arial"/>
              <a:cs typeface="Arial"/>
              <a:sym typeface="Arial"/>
            </a:endParaRPr>
          </a:p>
        </p:txBody>
      </p:sp>
      <p:sp>
        <p:nvSpPr>
          <p:cNvPr id="456" name="Google Shape;456;p72"/>
          <p:cNvSpPr txBox="1"/>
          <p:nvPr>
            <p:ph idx="1" type="body"/>
          </p:nvPr>
        </p:nvSpPr>
        <p:spPr>
          <a:xfrm>
            <a:off x="146050" y="1625600"/>
            <a:ext cx="10007600" cy="5060925"/>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Remember the API call to allocate a component:</a:t>
            </a:r>
            <a:endParaRPr sz="3000">
              <a:solidFill>
                <a:srgbClr val="444444"/>
              </a:solidFill>
              <a:latin typeface="Arial"/>
              <a:ea typeface="Arial"/>
              <a:cs typeface="Arial"/>
              <a:sym typeface="Arial"/>
            </a:endParaRPr>
          </a:p>
          <a:p>
            <a:pPr indent="-50800" lvl="0" marL="381000" marR="0" rtl="0" algn="l">
              <a:lnSpc>
                <a:spcPct val="114166"/>
              </a:lnSpc>
              <a:spcBef>
                <a:spcPts val="0"/>
              </a:spcBef>
              <a:spcAft>
                <a:spcPts val="0"/>
              </a:spcAft>
              <a:buClr>
                <a:srgbClr val="000000"/>
              </a:buClr>
              <a:buSzPts val="3000"/>
              <a:buNone/>
            </a:pPr>
            <a:r>
              <a:t/>
            </a:r>
            <a:endParaRPr sz="3000">
              <a:solidFill>
                <a:srgbClr val="000000"/>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WTF is a prius?</a:t>
            </a:r>
            <a:endParaRPr sz="3000">
              <a:solidFill>
                <a:srgbClr val="444444"/>
              </a:solidFill>
              <a:latin typeface="Arial"/>
              <a:ea typeface="Arial"/>
              <a:cs typeface="Arial"/>
              <a:sym typeface="Arial"/>
            </a:endParaRPr>
          </a:p>
        </p:txBody>
      </p:sp>
      <p:pic>
        <p:nvPicPr>
          <p:cNvPr id="457" name="Google Shape;457;p72"/>
          <p:cNvPicPr preferRelativeResize="0"/>
          <p:nvPr/>
        </p:nvPicPr>
        <p:blipFill>
          <a:blip r:embed="rId3">
            <a:alphaModFix/>
          </a:blip>
          <a:stretch>
            <a:fillRect/>
          </a:stretch>
        </p:blipFill>
        <p:spPr>
          <a:xfrm>
            <a:off x="0" y="2238375"/>
            <a:ext cx="10160000" cy="1419225"/>
          </a:xfrm>
          <a:prstGeom prst="rect">
            <a:avLst/>
          </a:prstGeom>
          <a:noFill/>
          <a:ln>
            <a:noFill/>
          </a:ln>
        </p:spPr>
      </p:pic>
      <p:sp>
        <p:nvSpPr>
          <p:cNvPr id="458" name="Google Shape;458;p72"/>
          <p:cNvSpPr txBox="1"/>
          <p:nvPr/>
        </p:nvSpPr>
        <p:spPr>
          <a:xfrm>
            <a:off x="-57150" y="2239950"/>
            <a:ext cx="10469550" cy="1493825"/>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//allocate a component of type, add it to host's component chain,</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and optionally park a prius in the component</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returns null if no space is available for allocation</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DynamicComponent::Allocate( Type type, HostHandle host_handle,</a:t>
            </a:r>
            <a:endParaRPr sz="1300">
              <a:solidFill>
                <a:srgbClr val="CCCCCC"/>
              </a:solidFill>
              <a:latin typeface="courier new"/>
              <a:ea typeface="courier new"/>
              <a:cs typeface="courier new"/>
              <a:sym typeface="courier new"/>
            </a:endParaRPr>
          </a:p>
          <a:p>
            <a:pPr indent="-50800" lvl="0" marL="381000" marR="0" rtl="0" algn="l">
              <a:lnSpc>
                <a:spcPct val="166346"/>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b="1" lang="en-US" sz="1900">
                <a:solidFill>
                  <a:srgbClr val="60FF60"/>
                </a:solidFill>
                <a:latin typeface="courier new"/>
                <a:ea typeface="courier new"/>
                <a:cs typeface="courier new"/>
                <a:sym typeface="courier new"/>
              </a:rPr>
              <a:t>void* prius = NULL</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73"/>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Navigation : Allocation &amp; Initialization</a:t>
            </a:r>
            <a:endParaRPr sz="4300">
              <a:solidFill>
                <a:srgbClr val="CC0000"/>
              </a:solidFill>
              <a:latin typeface="Arial"/>
              <a:ea typeface="Arial"/>
              <a:cs typeface="Arial"/>
              <a:sym typeface="Arial"/>
            </a:endParaRPr>
          </a:p>
        </p:txBody>
      </p:sp>
      <p:sp>
        <p:nvSpPr>
          <p:cNvPr id="464" name="Google Shape;464;p73"/>
          <p:cNvSpPr txBox="1"/>
          <p:nvPr>
            <p:ph idx="1" type="body"/>
          </p:nvPr>
        </p:nvSpPr>
        <p:spPr>
          <a:xfrm>
            <a:off x="146050" y="1625600"/>
            <a:ext cx="10007600" cy="5613375"/>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Remember the API call to allocate a component:</a:t>
            </a:r>
            <a:endParaRPr sz="3000">
              <a:solidFill>
                <a:srgbClr val="444444"/>
              </a:solidFill>
              <a:latin typeface="Arial"/>
              <a:ea typeface="Arial"/>
              <a:cs typeface="Arial"/>
              <a:sym typeface="Arial"/>
            </a:endParaRPr>
          </a:p>
          <a:p>
            <a:pPr indent="-50800" lvl="0" marL="381000" marR="0" rtl="0" algn="l">
              <a:lnSpc>
                <a:spcPct val="114166"/>
              </a:lnSpc>
              <a:spcBef>
                <a:spcPts val="0"/>
              </a:spcBef>
              <a:spcAft>
                <a:spcPts val="0"/>
              </a:spcAft>
              <a:buClr>
                <a:srgbClr val="000000"/>
              </a:buClr>
              <a:buSzPts val="3000"/>
              <a:buNone/>
            </a:pPr>
            <a:r>
              <a:t/>
            </a:r>
            <a:endParaRPr sz="3000">
              <a:solidFill>
                <a:srgbClr val="000000"/>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WTF is a prius?</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initialization data</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Runtime </a:t>
            </a:r>
            <a:r>
              <a:rPr i="1" lang="en-US" sz="3000">
                <a:solidFill>
                  <a:srgbClr val="444444"/>
                </a:solidFill>
                <a:latin typeface="Arial"/>
                <a:ea typeface="Arial"/>
                <a:cs typeface="Arial"/>
                <a:sym typeface="Arial"/>
              </a:rPr>
              <a:t>or design-time </a:t>
            </a:r>
            <a:r>
              <a:rPr lang="en-US" sz="3000">
                <a:solidFill>
                  <a:srgbClr val="444444"/>
                </a:solidFill>
                <a:latin typeface="Arial"/>
                <a:ea typeface="Arial"/>
                <a:cs typeface="Arial"/>
                <a:sym typeface="Arial"/>
              </a:rPr>
              <a:t>data</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void* But is that </a:t>
            </a:r>
            <a:r>
              <a:rPr i="1" lang="en-US" sz="3000">
                <a:solidFill>
                  <a:srgbClr val="444444"/>
                </a:solidFill>
                <a:latin typeface="Arial"/>
                <a:ea typeface="Arial"/>
                <a:cs typeface="Arial"/>
                <a:sym typeface="Arial"/>
              </a:rPr>
              <a:t>safe</a:t>
            </a:r>
            <a:r>
              <a:rPr lang="en-US" sz="3000">
                <a:solidFill>
                  <a:srgbClr val="444444"/>
                </a:solidFill>
                <a:latin typeface="Arial"/>
                <a:ea typeface="Arial"/>
                <a:cs typeface="Arial"/>
                <a:sym typeface="Arial"/>
              </a:rPr>
              <a:t>!?</a:t>
            </a:r>
            <a:endParaRPr sz="3000">
              <a:solidFill>
                <a:srgbClr val="444444"/>
              </a:solidFill>
              <a:latin typeface="Arial"/>
              <a:ea typeface="Arial"/>
              <a:cs typeface="Arial"/>
              <a:sym typeface="Arial"/>
            </a:endParaRPr>
          </a:p>
        </p:txBody>
      </p:sp>
      <p:pic>
        <p:nvPicPr>
          <p:cNvPr id="465" name="Google Shape;465;p73"/>
          <p:cNvPicPr preferRelativeResize="0"/>
          <p:nvPr/>
        </p:nvPicPr>
        <p:blipFill>
          <a:blip r:embed="rId3">
            <a:alphaModFix/>
          </a:blip>
          <a:stretch>
            <a:fillRect/>
          </a:stretch>
        </p:blipFill>
        <p:spPr>
          <a:xfrm>
            <a:off x="0" y="2238375"/>
            <a:ext cx="10160000" cy="1419225"/>
          </a:xfrm>
          <a:prstGeom prst="rect">
            <a:avLst/>
          </a:prstGeom>
          <a:noFill/>
          <a:ln>
            <a:noFill/>
          </a:ln>
        </p:spPr>
      </p:pic>
      <p:sp>
        <p:nvSpPr>
          <p:cNvPr id="466" name="Google Shape;466;p73"/>
          <p:cNvSpPr txBox="1"/>
          <p:nvPr/>
        </p:nvSpPr>
        <p:spPr>
          <a:xfrm>
            <a:off x="-300" y="2216475"/>
            <a:ext cx="10154300" cy="1547600"/>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//allocate a component of type, add it to host's component chain,</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and optionally park a prius in the component</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returns null if no space is available for allocation</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Component*        DynamicComponent::Allocate( Type type, HostHandle host_handle,</a:t>
            </a:r>
            <a:endParaRPr sz="1300">
              <a:solidFill>
                <a:srgbClr val="CCCCCC"/>
              </a:solidFill>
              <a:latin typeface="courier new"/>
              <a:ea typeface="courier new"/>
              <a:cs typeface="courier new"/>
              <a:sym typeface="courier new"/>
            </a:endParaRPr>
          </a:p>
          <a:p>
            <a:pPr indent="-50800" lvl="0" marL="381000" marR="0" rtl="0" algn="l">
              <a:lnSpc>
                <a:spcPct val="166346"/>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Chain* chain, </a:t>
            </a:r>
            <a:r>
              <a:rPr b="1" lang="en-US" sz="1900">
                <a:solidFill>
                  <a:srgbClr val="60FF60"/>
                </a:solidFill>
                <a:latin typeface="courier new"/>
                <a:ea typeface="courier new"/>
                <a:cs typeface="courier new"/>
                <a:sym typeface="courier new"/>
              </a:rPr>
              <a:t>void* prius = NULL</a:t>
            </a: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74"/>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Navigation : Allocation &amp; Initialization</a:t>
            </a:r>
            <a:endParaRPr sz="4300">
              <a:solidFill>
                <a:srgbClr val="CC0000"/>
              </a:solidFill>
              <a:latin typeface="Arial"/>
              <a:ea typeface="Arial"/>
              <a:cs typeface="Arial"/>
              <a:sym typeface="Arial"/>
            </a:endParaRPr>
          </a:p>
        </p:txBody>
      </p:sp>
      <p:sp>
        <p:nvSpPr>
          <p:cNvPr id="472" name="Google Shape;472;p74"/>
          <p:cNvSpPr txBox="1"/>
          <p:nvPr>
            <p:ph idx="1" type="body"/>
          </p:nvPr>
        </p:nvSpPr>
        <p:spPr>
          <a:xfrm>
            <a:off x="146050" y="1504950"/>
            <a:ext cx="9963150" cy="558165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Initialization</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NavQuery </a:t>
            </a:r>
            <a:r>
              <a:rPr i="1" lang="en-US" sz="3000">
                <a:solidFill>
                  <a:srgbClr val="444444"/>
                </a:solidFill>
                <a:latin typeface="Arial"/>
                <a:ea typeface="Arial"/>
                <a:cs typeface="Arial"/>
                <a:sym typeface="Arial"/>
              </a:rPr>
              <a:t>is</a:t>
            </a:r>
            <a:r>
              <a:rPr lang="en-US" sz="3000">
                <a:solidFill>
                  <a:srgbClr val="444444"/>
                </a:solidFill>
                <a:latin typeface="Arial"/>
                <a:ea typeface="Arial"/>
                <a:cs typeface="Arial"/>
                <a:sym typeface="Arial"/>
              </a:rPr>
              <a:t> the Prius for a NavComponent</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NavQuery::Submit() allocates a NavComponent, and passes </a:t>
            </a:r>
            <a:r>
              <a:rPr i="1" lang="en-US" sz="3000">
                <a:solidFill>
                  <a:srgbClr val="444444"/>
                </a:solidFill>
                <a:latin typeface="Arial"/>
                <a:ea typeface="Arial"/>
                <a:cs typeface="Arial"/>
                <a:sym typeface="Arial"/>
              </a:rPr>
              <a:t>itself</a:t>
            </a:r>
            <a:r>
              <a:rPr lang="en-US" sz="3000">
                <a:solidFill>
                  <a:srgbClr val="444444"/>
                </a:solidFill>
                <a:latin typeface="Arial"/>
                <a:ea typeface="Arial"/>
                <a:cs typeface="Arial"/>
                <a:sym typeface="Arial"/>
              </a:rPr>
              <a:t> as the prius.</a:t>
            </a:r>
            <a:endParaRPr sz="3000">
              <a:solidFill>
                <a:srgbClr val="444444"/>
              </a:solidFill>
              <a:latin typeface="Arial"/>
              <a:ea typeface="Arial"/>
              <a:cs typeface="Arial"/>
              <a:sym typeface="Arial"/>
            </a:endParaRPr>
          </a:p>
          <a:p>
            <a:pPr indent="-50800" lvl="1" marL="762000" marR="0" rtl="0" algn="l">
              <a:lnSpc>
                <a:spcPct val="114166"/>
              </a:lnSpc>
              <a:spcBef>
                <a:spcPts val="0"/>
              </a:spcBef>
              <a:spcAft>
                <a:spcPts val="0"/>
              </a:spcAft>
              <a:buClr>
                <a:srgbClr val="444444"/>
              </a:buClr>
              <a:buSzPts val="3000"/>
              <a:buNone/>
            </a:pPr>
            <a:r>
              <a:t/>
            </a:r>
            <a:endParaRPr sz="3000">
              <a:solidFill>
                <a:srgbClr val="444444"/>
              </a:solidFill>
              <a:latin typeface="Arial"/>
              <a:ea typeface="Arial"/>
              <a:cs typeface="Arial"/>
              <a:sym typeface="Arial"/>
            </a:endParaRPr>
          </a:p>
          <a:p>
            <a:pPr indent="-50800" lvl="1" marL="762000" marR="0" rtl="0" algn="l">
              <a:lnSpc>
                <a:spcPct val="114166"/>
              </a:lnSpc>
              <a:spcBef>
                <a:spcPts val="0"/>
              </a:spcBef>
              <a:spcAft>
                <a:spcPts val="0"/>
              </a:spcAft>
              <a:buClr>
                <a:srgbClr val="444444"/>
              </a:buClr>
              <a:buSzPts val="3000"/>
              <a:buNone/>
            </a:pPr>
            <a:r>
              <a:t/>
            </a:r>
            <a:endParaRPr sz="3000">
              <a:solidFill>
                <a:srgbClr val="444444"/>
              </a:solidFill>
              <a:latin typeface="Arial"/>
              <a:ea typeface="Arial"/>
              <a:cs typeface="Arial"/>
              <a:sym typeface="Arial"/>
            </a:endParaRPr>
          </a:p>
          <a:p>
            <a:pPr indent="-50800" lvl="1" marL="762000" marR="0" rtl="0" algn="l">
              <a:lnSpc>
                <a:spcPct val="114166"/>
              </a:lnSpc>
              <a:spcBef>
                <a:spcPts val="0"/>
              </a:spcBef>
              <a:spcAft>
                <a:spcPts val="0"/>
              </a:spcAft>
              <a:buClr>
                <a:srgbClr val="000000"/>
              </a:buClr>
              <a:buSzPts val="3000"/>
              <a:buNone/>
            </a:pPr>
            <a:r>
              <a:t/>
            </a:r>
            <a:endParaRPr sz="3000">
              <a:solidFill>
                <a:srgbClr val="000000"/>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host-&gt;AllocateComponent()?  Helper in GameObject:</a:t>
            </a:r>
            <a:endParaRPr sz="3000">
              <a:solidFill>
                <a:srgbClr val="444444"/>
              </a:solidFill>
              <a:latin typeface="Arial"/>
              <a:ea typeface="Arial"/>
              <a:cs typeface="Arial"/>
              <a:sym typeface="Arial"/>
            </a:endParaRPr>
          </a:p>
        </p:txBody>
      </p:sp>
      <p:pic>
        <p:nvPicPr>
          <p:cNvPr id="473" name="Google Shape;473;p74"/>
          <p:cNvPicPr preferRelativeResize="0"/>
          <p:nvPr/>
        </p:nvPicPr>
        <p:blipFill>
          <a:blip r:embed="rId3">
            <a:alphaModFix/>
          </a:blip>
          <a:stretch>
            <a:fillRect/>
          </a:stretch>
        </p:blipFill>
        <p:spPr>
          <a:xfrm>
            <a:off x="0" y="3381375"/>
            <a:ext cx="10160000" cy="1800225"/>
          </a:xfrm>
          <a:prstGeom prst="rect">
            <a:avLst/>
          </a:prstGeom>
          <a:noFill/>
          <a:ln>
            <a:noFill/>
          </a:ln>
        </p:spPr>
      </p:pic>
      <p:sp>
        <p:nvSpPr>
          <p:cNvPr id="474" name="Google Shape;474;p74"/>
          <p:cNvSpPr txBox="1"/>
          <p:nvPr/>
        </p:nvSpPr>
        <p:spPr>
          <a:xfrm>
            <a:off x="-12300" y="3353850"/>
            <a:ext cx="10181100" cy="1964875"/>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NavComponent* NavQuery::Submit(GameObject* host)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DynamicComponent::Type        type      = GetComponentType();</a:t>
            </a:r>
            <a:r>
              <a:rPr lang="en-US" sz="1300">
                <a:solidFill>
                  <a:srgbClr val="999999"/>
                </a:solidFill>
                <a:latin typeface="courier new"/>
                <a:ea typeface="courier new"/>
                <a:cs typeface="courier new"/>
                <a:sym typeface="courier new"/>
              </a:rPr>
              <a:t> </a:t>
            </a:r>
            <a:r>
              <a:rPr lang="en-US" sz="1300">
                <a:solidFill>
                  <a:srgbClr val="80A0FF"/>
                </a:solidFill>
                <a:latin typeface="courier new"/>
                <a:ea typeface="courier new"/>
                <a:cs typeface="courier new"/>
                <a:sym typeface="courier new"/>
              </a:rPr>
              <a:t>//virtual member of NavQuery</a:t>
            </a:r>
            <a:endParaRPr sz="1300">
              <a:solidFill>
                <a:srgbClr val="80A0FF"/>
              </a:solidFill>
              <a:latin typeface="courier new"/>
              <a:ea typeface="courier new"/>
              <a:cs typeface="courier new"/>
              <a:sym typeface="courier new"/>
            </a:endParaRPr>
          </a:p>
          <a:p>
            <a:pPr indent="-50800" lvl="0" marL="381000" marR="0" rtl="0" algn="l">
              <a:lnSpc>
                <a:spcPct val="166346"/>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DynamicComponent::Component*  component = host-&gt;AllocateComponent(type, </a:t>
            </a:r>
            <a:r>
              <a:rPr b="1" lang="en-US" sz="1900">
                <a:solidFill>
                  <a:srgbClr val="FFA0A0"/>
                </a:solidFill>
                <a:latin typeface="courier new"/>
                <a:ea typeface="courier new"/>
                <a:cs typeface="courier new"/>
                <a:sym typeface="courier new"/>
              </a:rPr>
              <a:t>this</a:t>
            </a: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NavComponent*                 nav       = COMPONENT_CAST(component, Nav);</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return</a:t>
            </a:r>
            <a:r>
              <a:rPr lang="en-US" sz="1300">
                <a:solidFill>
                  <a:srgbClr val="999999"/>
                </a:solidFill>
                <a:latin typeface="courier new"/>
                <a:ea typeface="courier new"/>
                <a:cs typeface="courier new"/>
                <a:sym typeface="courier new"/>
              </a:rPr>
              <a:t> </a:t>
            </a:r>
            <a:r>
              <a:rPr lang="en-US" sz="1300">
                <a:solidFill>
                  <a:srgbClr val="CCCCCC"/>
                </a:solidFill>
                <a:latin typeface="courier new"/>
                <a:ea typeface="courier new"/>
                <a:cs typeface="courier new"/>
                <a:sym typeface="courier new"/>
              </a:rPr>
              <a:t>nav;</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p:txBody>
      </p:sp>
      <p:pic>
        <p:nvPicPr>
          <p:cNvPr id="475" name="Google Shape;475;p74"/>
          <p:cNvPicPr preferRelativeResize="0"/>
          <p:nvPr/>
        </p:nvPicPr>
        <p:blipFill>
          <a:blip r:embed="rId4">
            <a:alphaModFix/>
          </a:blip>
          <a:stretch>
            <a:fillRect/>
          </a:stretch>
        </p:blipFill>
        <p:spPr>
          <a:xfrm>
            <a:off x="0" y="6057900"/>
            <a:ext cx="10160000" cy="1333500"/>
          </a:xfrm>
          <a:prstGeom prst="rect">
            <a:avLst/>
          </a:prstGeom>
          <a:noFill/>
          <a:ln>
            <a:noFill/>
          </a:ln>
        </p:spPr>
      </p:pic>
      <p:sp>
        <p:nvSpPr>
          <p:cNvPr id="476" name="Google Shape;476;p74"/>
          <p:cNvSpPr txBox="1"/>
          <p:nvPr/>
        </p:nvSpPr>
        <p:spPr>
          <a:xfrm>
            <a:off x="-12300" y="5994375"/>
            <a:ext cx="10146625" cy="1434325"/>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DynamicComponentComponent*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GameObject::AllocateComponent(DynamicComponent::Type type, </a:t>
            </a:r>
            <a:r>
              <a:rPr lang="en-US" sz="1300">
                <a:solidFill>
                  <a:srgbClr val="60FF60"/>
                </a:solidFill>
                <a:latin typeface="courier new"/>
                <a:ea typeface="courier new"/>
                <a:cs typeface="courier new"/>
                <a:sym typeface="courier new"/>
              </a:rPr>
              <a:t>void</a:t>
            </a:r>
            <a:r>
              <a:rPr lang="en-US" sz="1300">
                <a:solidFill>
                  <a:srgbClr val="CCCCCC"/>
                </a:solidFill>
                <a:latin typeface="courier new"/>
                <a:ea typeface="courier new"/>
                <a:cs typeface="courier new"/>
                <a:sym typeface="courier new"/>
              </a:rPr>
              <a:t>* prius)</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return </a:t>
            </a:r>
            <a:r>
              <a:rPr lang="en-US" sz="1300">
                <a:solidFill>
                  <a:srgbClr val="CCCCCC"/>
                </a:solidFill>
                <a:latin typeface="courier new"/>
                <a:ea typeface="courier new"/>
                <a:cs typeface="courier new"/>
                <a:sym typeface="courier new"/>
              </a:rPr>
              <a:t>DynamicComponent::Allocate(type, m_handle, &amp;m_component_chain, prius);</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75"/>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Navigation : Allocation &amp; Initialization</a:t>
            </a:r>
            <a:endParaRPr sz="4300">
              <a:solidFill>
                <a:srgbClr val="CC0000"/>
              </a:solidFill>
              <a:latin typeface="Arial"/>
              <a:ea typeface="Arial"/>
              <a:cs typeface="Arial"/>
              <a:sym typeface="Arial"/>
            </a:endParaRPr>
          </a:p>
        </p:txBody>
      </p:sp>
      <p:sp>
        <p:nvSpPr>
          <p:cNvPr id="482" name="Google Shape;482;p75"/>
          <p:cNvSpPr txBox="1"/>
          <p:nvPr>
            <p:ph idx="1" type="body"/>
          </p:nvPr>
        </p:nvSpPr>
        <p:spPr>
          <a:xfrm>
            <a:off x="247650" y="1828800"/>
            <a:ext cx="9740900" cy="5562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Gameplay code example</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When navigation components are updated, endpoints and path are dynamically recomputed on SPU</a:t>
            </a:r>
            <a:endParaRPr sz="3000">
              <a:solidFill>
                <a:srgbClr val="444444"/>
              </a:solidFill>
              <a:latin typeface="Arial"/>
              <a:ea typeface="Arial"/>
              <a:cs typeface="Arial"/>
              <a:sym typeface="Arial"/>
            </a:endParaRPr>
          </a:p>
        </p:txBody>
      </p:sp>
      <p:pic>
        <p:nvPicPr>
          <p:cNvPr id="483" name="Google Shape;483;p75"/>
          <p:cNvPicPr preferRelativeResize="0"/>
          <p:nvPr/>
        </p:nvPicPr>
        <p:blipFill>
          <a:blip r:embed="rId3">
            <a:alphaModFix/>
          </a:blip>
          <a:stretch>
            <a:fillRect/>
          </a:stretch>
        </p:blipFill>
        <p:spPr>
          <a:xfrm>
            <a:off x="0" y="2533650"/>
            <a:ext cx="10160000" cy="1724025"/>
          </a:xfrm>
          <a:prstGeom prst="rect">
            <a:avLst/>
          </a:prstGeom>
          <a:noFill/>
          <a:ln>
            <a:noFill/>
          </a:ln>
        </p:spPr>
      </p:pic>
      <p:sp>
        <p:nvSpPr>
          <p:cNvPr id="484" name="Google Shape;484;p75"/>
          <p:cNvSpPr txBox="1"/>
          <p:nvPr/>
        </p:nvSpPr>
        <p:spPr>
          <a:xfrm>
            <a:off x="0" y="2511275"/>
            <a:ext cx="10224075" cy="1934725"/>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a:t>
            </a:r>
            <a:endParaRPr sz="1300">
              <a:solidFill>
                <a:srgbClr val="60FF6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void</a:t>
            </a:r>
            <a:r>
              <a:rPr lang="en-US" sz="1300">
                <a:solidFill>
                  <a:srgbClr val="999999"/>
                </a:solidFill>
                <a:latin typeface="courier new"/>
                <a:ea typeface="courier new"/>
                <a:cs typeface="courier new"/>
                <a:sym typeface="courier new"/>
              </a:rPr>
              <a:t> </a:t>
            </a:r>
            <a:r>
              <a:rPr lang="en-US" sz="1300">
                <a:solidFill>
                  <a:srgbClr val="CCCCCC"/>
                </a:solidFill>
                <a:latin typeface="courier new"/>
                <a:ea typeface="courier new"/>
                <a:cs typeface="courier new"/>
                <a:sym typeface="courier new"/>
              </a:rPr>
              <a:t>FollowerBot::Initialize(GameObject* target)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Nav::GameObjectQuery source_query  (</a:t>
            </a:r>
            <a:r>
              <a:rPr lang="en-US" sz="1300">
                <a:solidFill>
                  <a:srgbClr val="FFFF60"/>
                </a:solidFill>
                <a:latin typeface="courier new"/>
                <a:ea typeface="courier new"/>
                <a:cs typeface="courier new"/>
                <a:sym typeface="courier new"/>
              </a:rPr>
              <a:t>this</a:t>
            </a:r>
            <a:r>
              <a:rPr lang="en-US" sz="1300">
                <a:solidFill>
                  <a:srgbClr val="CCCCCC"/>
                </a:solidFill>
                <a:latin typeface="courier new"/>
                <a:ea typeface="courier new"/>
                <a:cs typeface="courier new"/>
                <a:sym typeface="courier new"/>
              </a:rPr>
              <a:t>);    </a:t>
            </a:r>
            <a:r>
              <a:rPr lang="en-US" sz="1300">
                <a:solidFill>
                  <a:srgbClr val="80A0FF"/>
                </a:solidFill>
                <a:latin typeface="courier new"/>
                <a:ea typeface="courier new"/>
                <a:cs typeface="courier new"/>
                <a:sym typeface="courier new"/>
              </a:rPr>
              <a:t>//query closest point to game object</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Nav::GameObjectQuery target_query  (target);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Nav::PathQuery       path_query    (source_query, target_query);</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Nav::PathComponent*  m_path        = path_query.Submit();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p:txBody>
      </p:sp>
      <p:pic>
        <p:nvPicPr>
          <p:cNvPr id="485" name="Google Shape;485;p75"/>
          <p:cNvPicPr preferRelativeResize="0"/>
          <p:nvPr/>
        </p:nvPicPr>
        <p:blipFill>
          <a:blip r:embed="rId4">
            <a:alphaModFix/>
          </a:blip>
          <a:stretch>
            <a:fillRect/>
          </a:stretch>
        </p:blipFill>
        <p:spPr>
          <a:xfrm>
            <a:off x="9140175" y="6600825"/>
            <a:ext cx="1019800" cy="1019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3"/>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63" name="Google Shape;63;p13"/>
          <p:cNvSpPr txBox="1"/>
          <p:nvPr>
            <p:ph idx="1" type="body"/>
          </p:nvPr>
        </p:nvSpPr>
        <p:spPr>
          <a:xfrm>
            <a:off x="2072475" y="1061250"/>
            <a:ext cx="7948500" cy="54975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a:p>
            <a:pPr indent="0" lvl="0" marL="0" marR="0" rtl="0" algn="l">
              <a:lnSpc>
                <a:spcPct val="113888"/>
              </a:lnSpc>
              <a:spcBef>
                <a:spcPts val="0"/>
              </a:spcBef>
              <a:spcAft>
                <a:spcPts val="0"/>
              </a:spcAft>
              <a:buNone/>
            </a:pPr>
            <a:r>
              <a:t/>
            </a:r>
            <a:endParaRPr sz="4500">
              <a:solidFill>
                <a:srgbClr val="444444"/>
              </a:solidFill>
              <a:latin typeface="Arial"/>
              <a:ea typeface="Arial"/>
              <a:cs typeface="Arial"/>
              <a:sym typeface="Arial"/>
            </a:endParaRPr>
          </a:p>
          <a:p>
            <a:pPr indent="0" lvl="0" marL="0" marR="0" rtl="0" algn="l">
              <a:lnSpc>
                <a:spcPct val="113888"/>
              </a:lnSpc>
              <a:spcBef>
                <a:spcPts val="0"/>
              </a:spcBef>
              <a:spcAft>
                <a:spcPts val="0"/>
              </a:spcAft>
              <a:buNone/>
            </a:pPr>
            <a:r>
              <a:t/>
            </a:r>
            <a:endParaRPr sz="4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Questions (note slide #)</a:t>
            </a:r>
            <a:endParaRPr sz="3500">
              <a:solidFill>
                <a:srgbClr val="444444"/>
              </a:solidFill>
              <a:latin typeface="Arial"/>
              <a:ea typeface="Arial"/>
              <a:cs typeface="Arial"/>
              <a:sym typeface="Arial"/>
            </a:endParaRPr>
          </a:p>
        </p:txBody>
      </p:sp>
      <p:pic>
        <p:nvPicPr>
          <p:cNvPr id="64" name="Google Shape;64;p13"/>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65" name="Google Shape;65;p13"/>
          <p:cNvPicPr preferRelativeResize="0"/>
          <p:nvPr/>
        </p:nvPicPr>
        <p:blipFill>
          <a:blip r:embed="rId4">
            <a:alphaModFix/>
          </a:blip>
          <a:stretch>
            <a:fillRect/>
          </a:stretch>
        </p:blipFill>
        <p:spPr>
          <a:xfrm>
            <a:off x="8635025" y="1524000"/>
            <a:ext cx="1524950" cy="1762125"/>
          </a:xfrm>
          <a:prstGeom prst="rect">
            <a:avLst/>
          </a:prstGeom>
          <a:noFill/>
          <a:ln>
            <a:noFill/>
          </a:ln>
        </p:spPr>
      </p:pic>
      <p:pic>
        <p:nvPicPr>
          <p:cNvPr id="66" name="Google Shape;66;p13"/>
          <p:cNvPicPr preferRelativeResize="0"/>
          <p:nvPr/>
        </p:nvPicPr>
        <p:blipFill>
          <a:blip r:embed="rId5">
            <a:alphaModFix/>
          </a:blip>
          <a:stretch>
            <a:fillRect/>
          </a:stretch>
        </p:blipFill>
        <p:spPr>
          <a:xfrm>
            <a:off x="705275" y="6496050"/>
            <a:ext cx="524200" cy="105727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76"/>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491" name="Google Shape;491;p76"/>
          <p:cNvSpPr txBox="1"/>
          <p:nvPr>
            <p:ph idx="1" type="body"/>
          </p:nvPr>
        </p:nvSpPr>
        <p:spPr>
          <a:xfrm>
            <a:off x="2076450" y="2235200"/>
            <a:ext cx="8069250" cy="57150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API</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Script Events: Type Registration</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Navigation: Allocation &amp; Init</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0000FF"/>
              </a:buClr>
              <a:buSzPts val="3500"/>
              <a:buChar char="○"/>
            </a:pPr>
            <a:r>
              <a:rPr lang="en-US" sz="3500">
                <a:solidFill>
                  <a:srgbClr val="0000FF"/>
                </a:solidFill>
                <a:latin typeface="Arial"/>
                <a:ea typeface="Arial"/>
                <a:cs typeface="Arial"/>
                <a:sym typeface="Arial"/>
              </a:rPr>
              <a:t>Shots: Asynchronous Update</a:t>
            </a:r>
            <a:endParaRPr sz="3500">
              <a:solidFill>
                <a:srgbClr val="0000FF"/>
              </a:solidFill>
              <a:latin typeface="Arial"/>
              <a:ea typeface="Arial"/>
              <a:cs typeface="Arial"/>
              <a:sym typeface="Arial"/>
            </a:endParaRPr>
          </a:p>
        </p:txBody>
      </p:sp>
      <p:pic>
        <p:nvPicPr>
          <p:cNvPr id="492" name="Google Shape;492;p76"/>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493" name="Google Shape;493;p76"/>
          <p:cNvPicPr preferRelativeResize="0"/>
          <p:nvPr/>
        </p:nvPicPr>
        <p:blipFill>
          <a:blip r:embed="rId4">
            <a:alphaModFix/>
          </a:blip>
          <a:stretch>
            <a:fillRect/>
          </a:stretch>
        </p:blipFill>
        <p:spPr>
          <a:xfrm>
            <a:off x="8225200" y="1619250"/>
            <a:ext cx="1934775" cy="16002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77"/>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Shots : Asynchronous Update</a:t>
            </a:r>
            <a:endParaRPr sz="4300">
              <a:solidFill>
                <a:srgbClr val="CC0000"/>
              </a:solidFill>
              <a:latin typeface="Arial"/>
              <a:ea typeface="Arial"/>
              <a:cs typeface="Arial"/>
              <a:sym typeface="Arial"/>
            </a:endParaRPr>
          </a:p>
        </p:txBody>
      </p:sp>
      <p:sp>
        <p:nvSpPr>
          <p:cNvPr id="499" name="Google Shape;499;p77"/>
          <p:cNvSpPr txBox="1"/>
          <p:nvPr>
            <p:ph idx="1" type="body"/>
          </p:nvPr>
        </p:nvSpPr>
        <p:spPr>
          <a:xfrm>
            <a:off x="236525" y="1820850"/>
            <a:ext cx="9737725" cy="5556225"/>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Hosted by Game Object</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Replaces Projectile GameObjects</a:t>
            </a:r>
            <a:endParaRPr sz="3000">
              <a:solidFill>
                <a:srgbClr val="444444"/>
              </a:solidFill>
              <a:latin typeface="Arial"/>
              <a:ea typeface="Arial"/>
              <a:cs typeface="Arial"/>
              <a:sym typeface="Arial"/>
            </a:endParaRPr>
          </a:p>
          <a:p>
            <a:pPr indent="0" lvl="0" marL="0" marR="0" rtl="0" algn="l">
              <a:lnSpc>
                <a:spcPct val="114166"/>
              </a:lnSpc>
              <a:spcBef>
                <a:spcPts val="0"/>
              </a:spcBef>
              <a:spcAft>
                <a:spcPts val="0"/>
              </a:spcAft>
              <a:buNone/>
            </a:pPr>
            <a:r>
              <a:t/>
            </a:r>
            <a:endParaRPr sz="3000">
              <a:solidFill>
                <a:srgbClr val="444444"/>
              </a:solidFill>
              <a:latin typeface="Arial"/>
              <a:ea typeface="Arial"/>
              <a:cs typeface="Arial"/>
              <a:sym typeface="Arial"/>
            </a:endParaRPr>
          </a:p>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Two DynamicComponent Type hierarchies:</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Shot represents a </a:t>
            </a:r>
            <a:r>
              <a:rPr i="1" lang="en-US" sz="3000">
                <a:solidFill>
                  <a:srgbClr val="444444"/>
                </a:solidFill>
                <a:latin typeface="Arial"/>
                <a:ea typeface="Arial"/>
                <a:cs typeface="Arial"/>
                <a:sym typeface="Arial"/>
              </a:rPr>
              <a:t>state machine</a:t>
            </a:r>
            <a:endParaRPr i="1"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Notified</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ShotAction represents the </a:t>
            </a:r>
            <a:r>
              <a:rPr i="1" lang="en-US" sz="3000">
                <a:solidFill>
                  <a:srgbClr val="444444"/>
                </a:solidFill>
                <a:latin typeface="Arial"/>
                <a:ea typeface="Arial"/>
                <a:cs typeface="Arial"/>
                <a:sym typeface="Arial"/>
              </a:rPr>
              <a:t>state</a:t>
            </a:r>
            <a:r>
              <a:rPr lang="en-US" sz="3000">
                <a:solidFill>
                  <a:srgbClr val="444444"/>
                </a:solidFill>
                <a:latin typeface="Arial"/>
                <a:ea typeface="Arial"/>
                <a:cs typeface="Arial"/>
                <a:sym typeface="Arial"/>
              </a:rPr>
              <a:t> of a Shot</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Updated</a:t>
            </a:r>
            <a:endParaRPr sz="3000">
              <a:solidFill>
                <a:srgbClr val="444444"/>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Shared</a:t>
            </a:r>
            <a:endParaRPr sz="3000">
              <a:solidFill>
                <a:srgbClr val="444444"/>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78"/>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Shots : Asynchronous Update</a:t>
            </a:r>
            <a:endParaRPr sz="4300">
              <a:solidFill>
                <a:srgbClr val="CC0000"/>
              </a:solidFill>
              <a:latin typeface="Arial"/>
              <a:ea typeface="Arial"/>
              <a:cs typeface="Arial"/>
              <a:sym typeface="Arial"/>
            </a:endParaRPr>
          </a:p>
        </p:txBody>
      </p:sp>
      <p:pic>
        <p:nvPicPr>
          <p:cNvPr id="505" name="Google Shape;505;p78"/>
          <p:cNvPicPr preferRelativeResize="0"/>
          <p:nvPr/>
        </p:nvPicPr>
        <p:blipFill>
          <a:blip r:embed="rId3">
            <a:alphaModFix/>
          </a:blip>
          <a:stretch>
            <a:fillRect/>
          </a:stretch>
        </p:blipFill>
        <p:spPr>
          <a:xfrm>
            <a:off x="0" y="1485900"/>
            <a:ext cx="10160000" cy="4381500"/>
          </a:xfrm>
          <a:prstGeom prst="rect">
            <a:avLst/>
          </a:prstGeom>
          <a:noFill/>
          <a:ln>
            <a:noFill/>
          </a:ln>
        </p:spPr>
      </p:pic>
      <p:sp>
        <p:nvSpPr>
          <p:cNvPr id="506" name="Google Shape;506;p78"/>
          <p:cNvSpPr txBox="1"/>
          <p:nvPr/>
        </p:nvSpPr>
        <p:spPr>
          <a:xfrm>
            <a:off x="0" y="1524000"/>
            <a:ext cx="10172700" cy="4803300"/>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#ifndef SPU</a:t>
            </a:r>
            <a:r>
              <a:rPr lang="en-US" sz="1300">
                <a:solidFill>
                  <a:srgbClr val="999999"/>
                </a:solidFill>
                <a:latin typeface="courier new"/>
                <a:ea typeface="courier new"/>
                <a:cs typeface="courier new"/>
                <a:sym typeface="courier new"/>
              </a:rPr>
              <a:t> </a:t>
            </a:r>
            <a:r>
              <a:rPr lang="en-US" sz="1300">
                <a:solidFill>
                  <a:srgbClr val="80A0FF"/>
                </a:solidFill>
                <a:latin typeface="courier new"/>
                <a:ea typeface="courier new"/>
                <a:cs typeface="courier new"/>
                <a:sym typeface="courier new"/>
              </a:rPr>
              <a:t>//PPU only</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class</a:t>
            </a:r>
            <a:r>
              <a:rPr lang="en-US" sz="1300">
                <a:solidFill>
                  <a:srgbClr val="999999"/>
                </a:solidFill>
                <a:latin typeface="courier new"/>
                <a:ea typeface="courier new"/>
                <a:cs typeface="courier new"/>
                <a:sym typeface="courier new"/>
              </a:rPr>
              <a:t> </a:t>
            </a:r>
            <a:r>
              <a:rPr lang="en-US" sz="1300">
                <a:solidFill>
                  <a:srgbClr val="CCCCCC"/>
                </a:solidFill>
                <a:latin typeface="courier new"/>
                <a:ea typeface="courier new"/>
                <a:cs typeface="courier new"/>
                <a:sym typeface="courier new"/>
              </a:rPr>
              <a:t>ShotMoveForward </a:t>
            </a:r>
            <a:r>
              <a:rPr lang="en-US" sz="1300">
                <a:solidFill>
                  <a:srgbClr val="999999"/>
                </a:solidFill>
                <a:latin typeface="courier new"/>
                <a:ea typeface="courier new"/>
                <a:cs typeface="courier new"/>
                <a:sym typeface="courier new"/>
              </a:rPr>
              <a:t>: </a:t>
            </a:r>
            <a:r>
              <a:rPr lang="en-US" sz="1300">
                <a:solidFill>
                  <a:srgbClr val="FFFF60"/>
                </a:solidFill>
                <a:latin typeface="courier new"/>
                <a:ea typeface="courier new"/>
                <a:cs typeface="courier new"/>
                <a:sym typeface="courier new"/>
              </a:rPr>
              <a:t>public</a:t>
            </a:r>
            <a:r>
              <a:rPr lang="en-US" sz="1300">
                <a:solidFill>
                  <a:srgbClr val="999999"/>
                </a:solidFill>
                <a:latin typeface="courier new"/>
                <a:ea typeface="courier new"/>
                <a:cs typeface="courier new"/>
                <a:sym typeface="courier new"/>
              </a:rPr>
              <a:t> </a:t>
            </a:r>
            <a:r>
              <a:rPr lang="en-US" sz="1300">
                <a:solidFill>
                  <a:srgbClr val="CCCCCC"/>
                </a:solidFill>
                <a:latin typeface="courier new"/>
                <a:ea typeface="courier new"/>
                <a:cs typeface="courier new"/>
                <a:sym typeface="courier new"/>
              </a:rPr>
              <a:t>ShotAction</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999999"/>
              </a:buClr>
              <a:buSzPts val="1300"/>
              <a:buNone/>
            </a:pPr>
            <a:r>
              <a:rPr lang="en-US" sz="1300">
                <a:solidFill>
                  <a:srgbClr val="999999"/>
                </a:solidFill>
                <a:latin typeface="courier new"/>
                <a:ea typeface="courier new"/>
                <a:cs typeface="courier new"/>
                <a:sym typeface="courier new"/>
              </a:rPr>
              <a:t>{</a:t>
            </a:r>
            <a:endParaRPr sz="1300">
              <a:solidFill>
                <a:srgbClr val="999999"/>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DERIVED_COMPONENT(ShotMoveForward, ShotAction)</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FF60"/>
              </a:buClr>
              <a:buSzPts val="1300"/>
              <a:buNone/>
            </a:pPr>
            <a:r>
              <a:rPr lang="en-US" sz="1300">
                <a:solidFill>
                  <a:srgbClr val="FFFF60"/>
                </a:solidFill>
                <a:latin typeface="courier new"/>
                <a:ea typeface="courier new"/>
                <a:cs typeface="courier new"/>
                <a:sym typeface="courier new"/>
              </a:rPr>
              <a:t>public</a:t>
            </a:r>
            <a:r>
              <a:rPr lang="en-US" sz="1300">
                <a:solidFill>
                  <a:srgbClr val="999999"/>
                </a:solidFill>
                <a:latin typeface="courier new"/>
                <a:ea typeface="courier new"/>
                <a:cs typeface="courier new"/>
                <a:sym typeface="courier new"/>
              </a:rPr>
              <a:t>:</a:t>
            </a:r>
            <a:endParaRPr sz="1300">
              <a:solidFill>
                <a:srgbClr val="999999"/>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999999"/>
              </a:buClr>
              <a:buSzPts val="1300"/>
              <a:buNone/>
            </a:pPr>
            <a:r>
              <a:rPr lang="en-US" sz="1300">
                <a:solidFill>
                  <a:srgbClr val="999999"/>
                </a:solidFill>
                <a:latin typeface="courier new"/>
                <a:ea typeface="courier new"/>
                <a:cs typeface="courier new"/>
                <a:sym typeface="courier new"/>
              </a:rPr>
              <a:t> </a:t>
            </a:r>
            <a:endParaRPr sz="1300">
              <a:solidFill>
                <a:srgbClr val="999999"/>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virtual void</a:t>
            </a:r>
            <a:r>
              <a:rPr lang="en-US" sz="1300">
                <a:solidFill>
                  <a:srgbClr val="999999"/>
                </a:solidFill>
                <a:latin typeface="courier new"/>
                <a:ea typeface="courier new"/>
                <a:cs typeface="courier new"/>
                <a:sym typeface="courier new"/>
              </a:rPr>
              <a:t>   </a:t>
            </a:r>
            <a:r>
              <a:rPr lang="en-US" sz="1300">
                <a:solidFill>
                  <a:srgbClr val="CCCCCC"/>
                </a:solidFill>
                <a:latin typeface="courier new"/>
                <a:ea typeface="courier new"/>
                <a:cs typeface="courier new"/>
                <a:sym typeface="courier new"/>
              </a:rPr>
              <a:t>ParkPrius     (void* prius);</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virtual void </a:t>
            </a:r>
            <a:r>
              <a:rPr lang="en-US" sz="1300">
                <a:solidFill>
                  <a:srgbClr val="999999"/>
                </a:solidFill>
                <a:latin typeface="courier new"/>
                <a:ea typeface="courier new"/>
                <a:cs typeface="courier new"/>
                <a:sym typeface="courier new"/>
              </a:rPr>
              <a:t>  </a:t>
            </a:r>
            <a:r>
              <a:rPr lang="en-US" sz="1300">
                <a:solidFill>
                  <a:srgbClr val="CCCCCC"/>
                </a:solidFill>
                <a:latin typeface="courier new"/>
                <a:ea typeface="courier new"/>
                <a:cs typeface="courier new"/>
                <a:sym typeface="courier new"/>
              </a:rPr>
              <a:t>Update        (UpdateStage::Enum stage);</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#else</a:t>
            </a:r>
            <a:r>
              <a:rPr lang="en-US" sz="1300">
                <a:solidFill>
                  <a:srgbClr val="999999"/>
                </a:solidFill>
                <a:latin typeface="courier new"/>
                <a:ea typeface="courier new"/>
                <a:cs typeface="courier new"/>
                <a:sym typeface="courier new"/>
              </a:rPr>
              <a:t> </a:t>
            </a:r>
            <a:r>
              <a:rPr lang="en-US" sz="1300">
                <a:solidFill>
                  <a:srgbClr val="80A0FF"/>
                </a:solidFill>
                <a:latin typeface="courier new"/>
                <a:ea typeface="courier new"/>
                <a:cs typeface="courier new"/>
                <a:sym typeface="courier new"/>
              </a:rPr>
              <a:t>//SPU only</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struct</a:t>
            </a:r>
            <a:r>
              <a:rPr lang="en-US" sz="1300">
                <a:solidFill>
                  <a:srgbClr val="999999"/>
                </a:solidFill>
                <a:latin typeface="courier new"/>
                <a:ea typeface="courier new"/>
                <a:cs typeface="courier new"/>
                <a:sym typeface="courier new"/>
              </a:rPr>
              <a:t> </a:t>
            </a:r>
            <a:r>
              <a:rPr lang="en-US" sz="1300">
                <a:solidFill>
                  <a:srgbClr val="CCCCCC"/>
                </a:solidFill>
                <a:latin typeface="courier new"/>
                <a:ea typeface="courier new"/>
                <a:cs typeface="courier new"/>
                <a:sym typeface="courier new"/>
              </a:rPr>
              <a:t>ShotMoveForward</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puspu_vec4     m_location    ALIGNED(</a:t>
            </a:r>
            <a:r>
              <a:rPr lang="en-US" sz="1300">
                <a:solidFill>
                  <a:srgbClr val="FFA0A0"/>
                </a:solidFill>
                <a:latin typeface="courier new"/>
                <a:ea typeface="courier new"/>
                <a:cs typeface="courier new"/>
                <a:sym typeface="courier new"/>
              </a:rPr>
              <a:t>16</a:t>
            </a:r>
            <a:r>
              <a:rPr lang="en-US" sz="1300">
                <a:solidFill>
                  <a:srgbClr val="CCCCCC"/>
                </a:solidFill>
                <a:latin typeface="courier new"/>
                <a:ea typeface="courier new"/>
                <a:cs typeface="courier new"/>
                <a:sym typeface="courier new"/>
              </a:rPr>
              <a:t>);</a:t>
            </a:r>
            <a:r>
              <a:rPr lang="en-US" sz="1300">
                <a:solidFill>
                  <a:srgbClr val="999999"/>
                </a:solidFill>
                <a:latin typeface="courier new"/>
                <a:ea typeface="courier new"/>
                <a:cs typeface="courier new"/>
                <a:sym typeface="courier new"/>
              </a:rPr>
              <a:t> </a:t>
            </a:r>
            <a:r>
              <a:rPr lang="en-US" sz="1300">
                <a:solidFill>
                  <a:srgbClr val="80A0FF"/>
                </a:solidFill>
                <a:latin typeface="courier new"/>
                <a:ea typeface="courier new"/>
                <a:cs typeface="courier new"/>
                <a:sym typeface="courier new"/>
              </a:rPr>
              <a:t>//shadows ShotAction::m_next_location on PPU</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#endif</a:t>
            </a:r>
            <a:r>
              <a:rPr lang="en-US" sz="1300">
                <a:solidFill>
                  <a:srgbClr val="999999"/>
                </a:solidFill>
                <a:latin typeface="courier new"/>
                <a:ea typeface="courier new"/>
                <a:cs typeface="courier new"/>
                <a:sym typeface="courier new"/>
              </a:rPr>
              <a:t> </a:t>
            </a:r>
            <a:r>
              <a:rPr lang="en-US" sz="1300">
                <a:solidFill>
                  <a:srgbClr val="80A0FF"/>
                </a:solidFill>
                <a:latin typeface="courier new"/>
                <a:ea typeface="courier new"/>
                <a:cs typeface="courier new"/>
                <a:sym typeface="courier new"/>
              </a:rPr>
              <a:t>//PPU &amp; SPU shared</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puspu_vec4     m_direction;</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f32            m_speed;</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__attribute__((aligned(</a:t>
            </a:r>
            <a:r>
              <a:rPr lang="en-US" sz="1300">
                <a:solidFill>
                  <a:srgbClr val="FFA0A0"/>
                </a:solidFill>
                <a:latin typeface="courier new"/>
                <a:ea typeface="courier new"/>
                <a:cs typeface="courier new"/>
                <a:sym typeface="courier new"/>
              </a:rPr>
              <a:t>16</a:t>
            </a:r>
            <a:r>
              <a:rPr lang="en-US" sz="1300">
                <a:solidFill>
                  <a:srgbClr val="CCCCCC"/>
                </a:solidFill>
                <a:latin typeface="courier new"/>
                <a:ea typeface="courier new"/>
                <a:cs typeface="courier new"/>
                <a:sym typeface="courier new"/>
              </a:rPr>
              <a:t>)));</a:t>
            </a:r>
            <a:endParaRPr sz="1300">
              <a:solidFill>
                <a:srgbClr val="CCCCCC"/>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CCCCCC"/>
              </a:buClr>
              <a:buSzPts val="1300"/>
              <a:buNone/>
            </a:pPr>
            <a:r>
              <a:rPr lang="en-US" sz="1300">
                <a:solidFill>
                  <a:srgbClr val="CCCCCC"/>
                </a:solidFill>
                <a:latin typeface="courier new"/>
                <a:ea typeface="courier new"/>
                <a:cs typeface="courier new"/>
                <a:sym typeface="courier new"/>
              </a:rPr>
              <a:t> </a:t>
            </a:r>
            <a:endParaRPr sz="1300">
              <a:solidFill>
                <a:srgbClr val="CCCCCC"/>
              </a:solidFill>
              <a:latin typeface="courier new"/>
              <a:ea typeface="courier new"/>
              <a:cs typeface="courier new"/>
              <a:sym typeface="courier new"/>
            </a:endParaRPr>
          </a:p>
        </p:txBody>
      </p:sp>
      <p:sp>
        <p:nvSpPr>
          <p:cNvPr id="507" name="Google Shape;507;p78"/>
          <p:cNvSpPr txBox="1"/>
          <p:nvPr/>
        </p:nvSpPr>
        <p:spPr>
          <a:xfrm>
            <a:off x="146050" y="6502400"/>
            <a:ext cx="9723425" cy="865175"/>
          </a:xfrm>
          <a:prstGeom prst="rect">
            <a:avLst/>
          </a:prstGeom>
          <a:noFill/>
          <a:ln>
            <a:noFill/>
          </a:ln>
        </p:spPr>
        <p:txBody>
          <a:bodyPr anchorCtr="0" anchor="t" bIns="38100" lIns="38100" spcFirstLastPara="1" rIns="38100" wrap="square" tIns="38100">
            <a:noAutofit/>
          </a:bodyPr>
          <a:lstStyle/>
          <a:p>
            <a:pPr indent="-171450" lvl="0" marL="381000" marR="0" rtl="0" algn="l">
              <a:lnSpc>
                <a:spcPct val="161842"/>
              </a:lnSpc>
              <a:spcBef>
                <a:spcPts val="0"/>
              </a:spcBef>
              <a:spcAft>
                <a:spcPts val="0"/>
              </a:spcAft>
              <a:buClr>
                <a:srgbClr val="444444"/>
              </a:buClr>
              <a:buSzPts val="1900"/>
              <a:buChar char="●"/>
            </a:pPr>
            <a:r>
              <a:rPr lang="en-US" sz="1900">
                <a:solidFill>
                  <a:srgbClr val="444444"/>
                </a:solidFill>
                <a:latin typeface="Arial"/>
                <a:ea typeface="Arial"/>
                <a:cs typeface="Arial"/>
                <a:sym typeface="Arial"/>
              </a:rPr>
              <a:t>ShotAction::m_next_location</a:t>
            </a:r>
            <a:r>
              <a:rPr lang="en-US" sz="2700">
                <a:solidFill>
                  <a:srgbClr val="444444"/>
                </a:solidFill>
                <a:latin typeface="Arial"/>
                <a:ea typeface="Arial"/>
                <a:cs typeface="Arial"/>
                <a:sym typeface="Arial"/>
              </a:rPr>
              <a:t> on PPU and </a:t>
            </a:r>
            <a:r>
              <a:rPr lang="en-US" sz="1900">
                <a:solidFill>
                  <a:srgbClr val="444444"/>
                </a:solidFill>
                <a:latin typeface="Arial"/>
                <a:ea typeface="Arial"/>
                <a:cs typeface="Arial"/>
                <a:sym typeface="Arial"/>
              </a:rPr>
              <a:t>ShotMoveForward::m_location</a:t>
            </a:r>
            <a:r>
              <a:rPr lang="en-US" sz="2700">
                <a:solidFill>
                  <a:srgbClr val="444444"/>
                </a:solidFill>
                <a:latin typeface="Arial"/>
                <a:ea typeface="Arial"/>
                <a:cs typeface="Arial"/>
                <a:sym typeface="Arial"/>
              </a:rPr>
              <a:t> on SPU </a:t>
            </a:r>
            <a:r>
              <a:rPr i="1" lang="en-US" sz="2700">
                <a:solidFill>
                  <a:srgbClr val="444444"/>
                </a:solidFill>
                <a:latin typeface="Arial"/>
                <a:ea typeface="Arial"/>
                <a:cs typeface="Arial"/>
                <a:sym typeface="Arial"/>
              </a:rPr>
              <a:t>share the same address</a:t>
            </a:r>
            <a:endParaRPr i="1" sz="2700">
              <a:solidFill>
                <a:srgbClr val="444444"/>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79"/>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Shots : Asynchronous Update</a:t>
            </a:r>
            <a:endParaRPr sz="4300">
              <a:solidFill>
                <a:srgbClr val="CC0000"/>
              </a:solidFill>
              <a:latin typeface="Arial"/>
              <a:ea typeface="Arial"/>
              <a:cs typeface="Arial"/>
              <a:sym typeface="Arial"/>
            </a:endParaRPr>
          </a:p>
        </p:txBody>
      </p:sp>
      <p:pic>
        <p:nvPicPr>
          <p:cNvPr id="513" name="Google Shape;513;p79"/>
          <p:cNvPicPr preferRelativeResize="0"/>
          <p:nvPr/>
        </p:nvPicPr>
        <p:blipFill>
          <a:blip r:embed="rId3">
            <a:alphaModFix/>
          </a:blip>
          <a:stretch>
            <a:fillRect/>
          </a:stretch>
        </p:blipFill>
        <p:spPr>
          <a:xfrm>
            <a:off x="0" y="2333625"/>
            <a:ext cx="10160000" cy="962025"/>
          </a:xfrm>
          <a:prstGeom prst="rect">
            <a:avLst/>
          </a:prstGeom>
          <a:noFill/>
          <a:ln>
            <a:noFill/>
          </a:ln>
        </p:spPr>
      </p:pic>
      <p:sp>
        <p:nvSpPr>
          <p:cNvPr id="514" name="Google Shape;514;p79"/>
          <p:cNvSpPr txBox="1"/>
          <p:nvPr/>
        </p:nvSpPr>
        <p:spPr>
          <a:xfrm>
            <a:off x="-57150" y="2336775"/>
            <a:ext cx="10396525" cy="1027100"/>
          </a:xfrm>
          <a:prstGeom prst="rect">
            <a:avLst/>
          </a:prstGeom>
          <a:no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async components must indicate where their async data begins</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#define BEGIN_ASYNC_COMPONENT_DATA                        \</a:t>
            </a:r>
            <a:endParaRPr sz="1300">
              <a:solidFill>
                <a:srgbClr val="FF8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FF80FF"/>
              </a:buClr>
              <a:buSzPts val="1300"/>
              <a:buNone/>
            </a:pPr>
            <a:r>
              <a:rPr lang="en-US" sz="1300">
                <a:solidFill>
                  <a:srgbClr val="FF80FF"/>
                </a:solidFill>
                <a:latin typeface="courier new"/>
                <a:ea typeface="courier new"/>
                <a:cs typeface="courier new"/>
                <a:sym typeface="courier new"/>
              </a:rPr>
              <a:t>    u32 m_async_data[0] __attribute__((aligned(</a:t>
            </a:r>
            <a:r>
              <a:rPr lang="en-US" sz="1300">
                <a:solidFill>
                  <a:srgbClr val="FFA0A0"/>
                </a:solidFill>
                <a:latin typeface="courier new"/>
                <a:ea typeface="courier new"/>
                <a:cs typeface="courier new"/>
                <a:sym typeface="courier new"/>
              </a:rPr>
              <a:t>16</a:t>
            </a:r>
            <a:r>
              <a:rPr lang="en-US" sz="1300">
                <a:solidFill>
                  <a:srgbClr val="FF80FF"/>
                </a:solidFill>
                <a:latin typeface="courier new"/>
                <a:ea typeface="courier new"/>
                <a:cs typeface="courier new"/>
                <a:sym typeface="courier new"/>
              </a:rPr>
              <a:t>)));     \</a:t>
            </a:r>
            <a:endParaRPr sz="1300">
              <a:solidFill>
                <a:srgbClr val="FF80FF"/>
              </a:solidFill>
              <a:latin typeface="courier new"/>
              <a:ea typeface="courier new"/>
              <a:cs typeface="courier new"/>
              <a:sym typeface="courier new"/>
            </a:endParaRPr>
          </a:p>
        </p:txBody>
      </p:sp>
      <p:pic>
        <p:nvPicPr>
          <p:cNvPr id="515" name="Google Shape;515;p79"/>
          <p:cNvPicPr preferRelativeResize="0"/>
          <p:nvPr/>
        </p:nvPicPr>
        <p:blipFill>
          <a:blip r:embed="rId4">
            <a:alphaModFix/>
          </a:blip>
          <a:stretch>
            <a:fillRect/>
          </a:stretch>
        </p:blipFill>
        <p:spPr>
          <a:xfrm>
            <a:off x="0" y="3752850"/>
            <a:ext cx="10160000" cy="2857500"/>
          </a:xfrm>
          <a:prstGeom prst="rect">
            <a:avLst/>
          </a:prstGeom>
          <a:noFill/>
          <a:ln>
            <a:noFill/>
          </a:ln>
        </p:spPr>
      </p:pic>
      <p:sp>
        <p:nvSpPr>
          <p:cNvPr id="516" name="Google Shape;516;p79"/>
          <p:cNvSpPr txBox="1"/>
          <p:nvPr/>
        </p:nvSpPr>
        <p:spPr>
          <a:xfrm>
            <a:off x="-100" y="3743525"/>
            <a:ext cx="10202275" cy="2984525"/>
          </a:xfrm>
          <a:prstGeom prst="rect">
            <a:avLst/>
          </a:prstGeom>
          <a:solidFill>
            <a:srgbClr val="000040"/>
          </a:solidFill>
          <a:ln>
            <a:noFill/>
          </a:ln>
        </p:spPr>
        <p:txBody>
          <a:bodyPr anchorCtr="0" anchor="t" bIns="38100" lIns="38100" spcFirstLastPara="1" rIns="38100" wrap="square" tIns="38100">
            <a:noAutofit/>
          </a:bodyPr>
          <a:lstStyle/>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 </a:t>
            </a:r>
            <a:endParaRPr sz="1300">
              <a:solidFill>
                <a:srgbClr val="60FF60"/>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60FF60"/>
              </a:buClr>
              <a:buSzPts val="1300"/>
              <a:buNone/>
            </a:pPr>
            <a:r>
              <a:rPr lang="en-US" sz="1300">
                <a:solidFill>
                  <a:srgbClr val="60FF60"/>
                </a:solidFill>
                <a:latin typeface="courier new"/>
                <a:ea typeface="courier new"/>
                <a:cs typeface="courier new"/>
                <a:sym typeface="courier new"/>
              </a:rPr>
              <a:t>class</a:t>
            </a:r>
            <a:r>
              <a:rPr lang="en-US" sz="1300">
                <a:solidFill>
                  <a:srgbClr val="999999"/>
                </a:solidFill>
                <a:latin typeface="courier new"/>
                <a:ea typeface="courier new"/>
                <a:cs typeface="courier new"/>
                <a:sym typeface="courier new"/>
              </a:rPr>
              <a:t> </a:t>
            </a:r>
            <a:r>
              <a:rPr lang="en-US" sz="1300">
                <a:solidFill>
                  <a:srgbClr val="BFBFBF"/>
                </a:solidFill>
                <a:latin typeface="courier new"/>
                <a:ea typeface="courier new"/>
                <a:cs typeface="courier new"/>
                <a:sym typeface="courier new"/>
              </a:rPr>
              <a:t>ShotAction</a:t>
            </a:r>
            <a:r>
              <a:rPr lang="en-US" sz="1300">
                <a:solidFill>
                  <a:srgbClr val="999999"/>
                </a:solidFill>
                <a:latin typeface="courier new"/>
                <a:ea typeface="courier new"/>
                <a:cs typeface="courier new"/>
                <a:sym typeface="courier new"/>
              </a:rPr>
              <a:t> : </a:t>
            </a:r>
            <a:r>
              <a:rPr lang="en-US" sz="1300">
                <a:solidFill>
                  <a:srgbClr val="FFFF60"/>
                </a:solidFill>
                <a:latin typeface="courier new"/>
                <a:ea typeface="courier new"/>
                <a:cs typeface="courier new"/>
                <a:sym typeface="courier new"/>
              </a:rPr>
              <a:t>public</a:t>
            </a:r>
            <a:r>
              <a:rPr lang="en-US" sz="1300">
                <a:solidFill>
                  <a:srgbClr val="999999"/>
                </a:solidFill>
                <a:latin typeface="courier new"/>
                <a:ea typeface="courier new"/>
                <a:cs typeface="courier new"/>
                <a:sym typeface="courier new"/>
              </a:rPr>
              <a:t> </a:t>
            </a:r>
            <a:r>
              <a:rPr lang="en-US" sz="1300">
                <a:solidFill>
                  <a:srgbClr val="BFBFBF"/>
                </a:solidFill>
                <a:latin typeface="courier new"/>
                <a:ea typeface="courier new"/>
                <a:cs typeface="courier new"/>
                <a:sym typeface="courier new"/>
              </a:rPr>
              <a:t>DynamicComponent::Component</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  COMPONENT(ShotAction);</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 </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80A0FF"/>
              </a:buClr>
              <a:buSzPts val="1300"/>
              <a:buNone/>
            </a:pPr>
            <a:r>
              <a:rPr lang="en-US" sz="1300">
                <a:solidFill>
                  <a:srgbClr val="80A0FF"/>
                </a:solidFill>
                <a:latin typeface="courier new"/>
                <a:ea typeface="courier new"/>
                <a:cs typeface="courier new"/>
                <a:sym typeface="courier new"/>
              </a:rPr>
              <a:t> </a:t>
            </a:r>
            <a:endParaRPr sz="1300">
              <a:solidFill>
                <a:srgbClr val="80A0F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  DynamicComponent::Handle    m_shot;</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  DynamicComponent::Type      m_shot_type;</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 </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  BEGIN_ASYNC_COMPONENT_DATA</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 </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  vec4f                       m_next_location;</a:t>
            </a:r>
            <a:endParaRPr sz="1300">
              <a:solidFill>
                <a:srgbClr val="BFBFBF"/>
              </a:solidFill>
              <a:latin typeface="courier new"/>
              <a:ea typeface="courier new"/>
              <a:cs typeface="courier new"/>
              <a:sym typeface="courier new"/>
            </a:endParaRPr>
          </a:p>
          <a:p>
            <a:pPr indent="-50800" lvl="0" marL="381000" marR="0" rtl="0" algn="l">
              <a:lnSpc>
                <a:spcPct val="114423"/>
              </a:lnSpc>
              <a:spcBef>
                <a:spcPts val="0"/>
              </a:spcBef>
              <a:spcAft>
                <a:spcPts val="0"/>
              </a:spcAft>
              <a:buClr>
                <a:srgbClr val="BFBFBF"/>
              </a:buClr>
              <a:buSzPts val="1300"/>
              <a:buNone/>
            </a:pPr>
            <a:r>
              <a:rPr lang="en-US" sz="1300">
                <a:solidFill>
                  <a:srgbClr val="BFBFBF"/>
                </a:solidFill>
                <a:latin typeface="courier new"/>
                <a:ea typeface="courier new"/>
                <a:cs typeface="courier new"/>
                <a:sym typeface="courier new"/>
              </a:rPr>
              <a:t>};</a:t>
            </a:r>
            <a:endParaRPr sz="1300">
              <a:solidFill>
                <a:srgbClr val="BFBFBF"/>
              </a:solidFill>
              <a:latin typeface="courier new"/>
              <a:ea typeface="courier new"/>
              <a:cs typeface="courier new"/>
              <a:sym typeface="courier new"/>
            </a:endParaRPr>
          </a:p>
        </p:txBody>
      </p:sp>
      <p:sp>
        <p:nvSpPr>
          <p:cNvPr id="517" name="Google Shape;517;p79"/>
          <p:cNvSpPr txBox="1"/>
          <p:nvPr/>
        </p:nvSpPr>
        <p:spPr>
          <a:xfrm>
            <a:off x="146050" y="1625600"/>
            <a:ext cx="9921875" cy="51435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How?  "Sentinel"</a:t>
            </a:r>
            <a:endParaRPr sz="3000">
              <a:solidFill>
                <a:srgbClr val="444444"/>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80"/>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523" name="Google Shape;523;p80"/>
          <p:cNvSpPr txBox="1"/>
          <p:nvPr>
            <p:ph idx="1" type="body"/>
          </p:nvPr>
        </p:nvSpPr>
        <p:spPr>
          <a:xfrm>
            <a:off x="2076450" y="2235200"/>
            <a:ext cx="8069250" cy="57150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p:txBody>
      </p:sp>
      <p:pic>
        <p:nvPicPr>
          <p:cNvPr id="524" name="Google Shape;524;p80"/>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525" name="Google Shape;525;p80"/>
          <p:cNvPicPr preferRelativeResize="0"/>
          <p:nvPr/>
        </p:nvPicPr>
        <p:blipFill>
          <a:blip r:embed="rId4">
            <a:alphaModFix/>
          </a:blip>
          <a:stretch>
            <a:fillRect/>
          </a:stretch>
        </p:blipFill>
        <p:spPr>
          <a:xfrm>
            <a:off x="8225200" y="1619250"/>
            <a:ext cx="1715550" cy="16383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81"/>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531" name="Google Shape;531;p81"/>
          <p:cNvSpPr txBox="1"/>
          <p:nvPr>
            <p:ph idx="1" type="body"/>
          </p:nvPr>
        </p:nvSpPr>
        <p:spPr>
          <a:xfrm>
            <a:off x="2076450" y="2235200"/>
            <a:ext cx="8069250" cy="57150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a:p>
            <a:pPr indent="0" lvl="0" marL="0" marR="0" rtl="0" algn="l">
              <a:lnSpc>
                <a:spcPct val="114236"/>
              </a:lnSpc>
              <a:spcBef>
                <a:spcPts val="0"/>
              </a:spcBef>
              <a:spcAft>
                <a:spcPts val="0"/>
              </a:spcAft>
              <a:buNone/>
            </a:pPr>
            <a:r>
              <a:t/>
            </a:r>
            <a:endParaRPr sz="3600">
              <a:solidFill>
                <a:srgbClr val="444444"/>
              </a:solidFill>
              <a:latin typeface="Arial"/>
              <a:ea typeface="Arial"/>
              <a:cs typeface="Arial"/>
              <a:sym typeface="Arial"/>
            </a:endParaRPr>
          </a:p>
          <a:p>
            <a:pPr indent="-285750" lvl="0" marL="381000" marR="0" rtl="0" algn="l">
              <a:lnSpc>
                <a:spcPct val="113851"/>
              </a:lnSpc>
              <a:spcBef>
                <a:spcPts val="0"/>
              </a:spcBef>
              <a:spcAft>
                <a:spcPts val="0"/>
              </a:spcAft>
              <a:buClr>
                <a:srgbClr val="CC0000"/>
              </a:buClr>
              <a:buSzPts val="3700"/>
              <a:buChar char="●"/>
            </a:pPr>
            <a:r>
              <a:rPr i="1" lang="en-US" sz="3700">
                <a:solidFill>
                  <a:srgbClr val="CC0000"/>
                </a:solidFill>
                <a:latin typeface="Arial"/>
                <a:ea typeface="Arial"/>
                <a:cs typeface="Arial"/>
                <a:sym typeface="Arial"/>
              </a:rPr>
              <a:t>Thank You!</a:t>
            </a:r>
            <a:endParaRPr i="1" sz="3700">
              <a:solidFill>
                <a:srgbClr val="CC0000"/>
              </a:solidFill>
              <a:latin typeface="Arial"/>
              <a:ea typeface="Arial"/>
              <a:cs typeface="Arial"/>
              <a:sym typeface="Arial"/>
            </a:endParaRPr>
          </a:p>
          <a:p>
            <a:pPr indent="0" lvl="0" marL="0" marR="0" rtl="0" algn="l">
              <a:lnSpc>
                <a:spcPct val="114423"/>
              </a:lnSpc>
              <a:spcBef>
                <a:spcPts val="0"/>
              </a:spcBef>
              <a:spcAft>
                <a:spcPts val="0"/>
              </a:spcAft>
              <a:buNone/>
            </a:pPr>
            <a:r>
              <a:t/>
            </a:r>
            <a:endParaRPr i="1" sz="1300">
              <a:solidFill>
                <a:srgbClr val="CC0000"/>
              </a:solidFill>
              <a:latin typeface="Arial"/>
              <a:ea typeface="Arial"/>
              <a:cs typeface="Arial"/>
              <a:sym typeface="Arial"/>
            </a:endParaRPr>
          </a:p>
          <a:p>
            <a:pPr indent="-298450" lvl="0" marL="381000" marR="0" rtl="0" algn="l">
              <a:lnSpc>
                <a:spcPct val="113782"/>
              </a:lnSpc>
              <a:spcBef>
                <a:spcPts val="0"/>
              </a:spcBef>
              <a:spcAft>
                <a:spcPts val="0"/>
              </a:spcAft>
              <a:buClr>
                <a:srgbClr val="0000FF"/>
              </a:buClr>
              <a:buSzPts val="3900"/>
              <a:buChar char="●"/>
            </a:pPr>
            <a:r>
              <a:rPr lang="en-US" sz="3900">
                <a:solidFill>
                  <a:srgbClr val="0000FF"/>
                </a:solidFill>
                <a:latin typeface="Arial"/>
                <a:ea typeface="Arial"/>
                <a:cs typeface="Arial"/>
                <a:sym typeface="Arial"/>
              </a:rPr>
              <a:t>Questions</a:t>
            </a:r>
            <a:endParaRPr sz="3900">
              <a:solidFill>
                <a:srgbClr val="0000FF"/>
              </a:solidFill>
              <a:latin typeface="Arial"/>
              <a:ea typeface="Arial"/>
              <a:cs typeface="Arial"/>
              <a:sym typeface="Arial"/>
            </a:endParaRPr>
          </a:p>
        </p:txBody>
      </p:sp>
      <p:pic>
        <p:nvPicPr>
          <p:cNvPr id="532" name="Google Shape;532;p81"/>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533" name="Google Shape;533;p81"/>
          <p:cNvPicPr preferRelativeResize="0"/>
          <p:nvPr/>
        </p:nvPicPr>
        <p:blipFill>
          <a:blip r:embed="rId4">
            <a:alphaModFix/>
          </a:blip>
          <a:stretch>
            <a:fillRect/>
          </a:stretch>
        </p:blipFill>
        <p:spPr>
          <a:xfrm>
            <a:off x="9140175" y="6600825"/>
            <a:ext cx="1019800" cy="101917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82"/>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539" name="Google Shape;539;p82"/>
          <p:cNvSpPr txBox="1"/>
          <p:nvPr>
            <p:ph idx="1" type="body"/>
          </p:nvPr>
        </p:nvSpPr>
        <p:spPr>
          <a:xfrm>
            <a:off x="2152650" y="1828800"/>
            <a:ext cx="7956550" cy="49276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20000"/>
              </a:lnSpc>
              <a:spcBef>
                <a:spcPts val="0"/>
              </a:spcBef>
              <a:spcAft>
                <a:spcPts val="0"/>
              </a:spcAft>
              <a:buClr>
                <a:srgbClr val="000000"/>
              </a:buClr>
              <a:buSzPts val="3000"/>
              <a:buChar char="●"/>
            </a:pPr>
            <a:r>
              <a:rPr lang="en-US" sz="3000">
                <a:solidFill>
                  <a:srgbClr val="000000"/>
                </a:solidFill>
                <a:latin typeface="Arial"/>
                <a:ea typeface="Arial"/>
                <a:cs typeface="Arial"/>
                <a:sym typeface="Arial"/>
              </a:rPr>
              <a:t>Visit me on the Web:</a:t>
            </a:r>
            <a:endParaRPr sz="3000">
              <a:solidFill>
                <a:srgbClr val="000000"/>
              </a:solidFill>
              <a:latin typeface="Arial"/>
              <a:ea typeface="Arial"/>
              <a:cs typeface="Arial"/>
              <a:sym typeface="Arial"/>
            </a:endParaRPr>
          </a:p>
          <a:p>
            <a:pPr indent="-50800" lvl="1" marL="762000" marR="0" rtl="0" algn="l">
              <a:lnSpc>
                <a:spcPct val="120000"/>
              </a:lnSpc>
              <a:spcBef>
                <a:spcPts val="0"/>
              </a:spcBef>
              <a:spcAft>
                <a:spcPts val="0"/>
              </a:spcAft>
              <a:buClr>
                <a:srgbClr val="CCCCFF"/>
              </a:buClr>
              <a:buSzPts val="2400"/>
              <a:buNone/>
            </a:pPr>
            <a:r>
              <a:rPr lang="en-US" sz="2400" u="sng">
                <a:solidFill>
                  <a:srgbClr val="CCCCFF"/>
                </a:solidFill>
                <a:latin typeface="Arial"/>
                <a:ea typeface="Arial"/>
                <a:cs typeface="Arial"/>
                <a:sym typeface="Arial"/>
                <a:hlinkClick r:id="rId3">
                  <a:extLst>
                    <a:ext uri="{A12FA001-AC4F-418D-AE19-62706E023703}">
                      <ahyp:hlinkClr val="tx"/>
                    </a:ext>
                  </a:extLst>
                </a:hlinkClick>
              </a:rPr>
              <a:t>http://www.TerranceCohen.com</a:t>
            </a:r>
            <a:endParaRPr sz="2400" u="sng">
              <a:solidFill>
                <a:srgbClr val="CCCCFF"/>
              </a:solidFill>
              <a:latin typeface="Arial"/>
              <a:ea typeface="Arial"/>
              <a:cs typeface="Arial"/>
              <a:sym typeface="Arial"/>
              <a:hlinkClick r:id="rId4">
                <a:extLst>
                  <a:ext uri="{A12FA001-AC4F-418D-AE19-62706E023703}">
                    <ahyp:hlinkClr val="tx"/>
                  </a:ext>
                </a:extLst>
              </a:hlinkClick>
            </a:endParaRPr>
          </a:p>
          <a:p>
            <a:pPr indent="-50800" lvl="1" marL="762000" marR="0" rtl="0" algn="l">
              <a:lnSpc>
                <a:spcPct val="120000"/>
              </a:lnSpc>
              <a:spcBef>
                <a:spcPts val="0"/>
              </a:spcBef>
              <a:spcAft>
                <a:spcPts val="0"/>
              </a:spcAft>
              <a:buClr>
                <a:srgbClr val="000000"/>
              </a:buClr>
              <a:buSzPts val="2400"/>
              <a:buNone/>
            </a:pPr>
            <a:r>
              <a:t/>
            </a:r>
            <a:endParaRPr sz="2400" u="sng">
              <a:solidFill>
                <a:srgbClr val="000000"/>
              </a:solidFill>
              <a:latin typeface="Arial"/>
              <a:ea typeface="Arial"/>
              <a:cs typeface="Arial"/>
              <a:sym typeface="Arial"/>
              <a:hlinkClick r:id="rId5">
                <a:extLst>
                  <a:ext uri="{A12FA001-AC4F-418D-AE19-62706E023703}">
                    <ahyp:hlinkClr val="tx"/>
                  </a:ext>
                </a:extLst>
              </a:hlinkClick>
            </a:endParaRPr>
          </a:p>
          <a:p>
            <a:pPr indent="-241300" lvl="0" marL="381000" marR="0" rtl="0" algn="l">
              <a:lnSpc>
                <a:spcPct val="120000"/>
              </a:lnSpc>
              <a:spcBef>
                <a:spcPts val="0"/>
              </a:spcBef>
              <a:spcAft>
                <a:spcPts val="0"/>
              </a:spcAft>
              <a:buClr>
                <a:srgbClr val="000000"/>
              </a:buClr>
              <a:buSzPts val="3000"/>
              <a:buChar char="●"/>
            </a:pPr>
            <a:r>
              <a:rPr lang="en-US" sz="3000">
                <a:solidFill>
                  <a:srgbClr val="000000"/>
                </a:solidFill>
                <a:latin typeface="Arial"/>
                <a:ea typeface="Arial"/>
                <a:cs typeface="Arial"/>
                <a:sym typeface="Arial"/>
              </a:rPr>
              <a:t>Follow me on Twitter:</a:t>
            </a:r>
            <a:endParaRPr sz="3000">
              <a:solidFill>
                <a:srgbClr val="000000"/>
              </a:solidFill>
              <a:latin typeface="Arial"/>
              <a:ea typeface="Arial"/>
              <a:cs typeface="Arial"/>
              <a:sym typeface="Arial"/>
            </a:endParaRPr>
          </a:p>
          <a:p>
            <a:pPr indent="-50800" lvl="1" marL="762000" marR="0" rtl="0" algn="l">
              <a:lnSpc>
                <a:spcPct val="120000"/>
              </a:lnSpc>
              <a:spcBef>
                <a:spcPts val="0"/>
              </a:spcBef>
              <a:spcAft>
                <a:spcPts val="0"/>
              </a:spcAft>
              <a:buClr>
                <a:srgbClr val="CCCCFF"/>
              </a:buClr>
              <a:buSzPts val="2400"/>
              <a:buNone/>
            </a:pPr>
            <a:r>
              <a:rPr lang="en-US" sz="2400" u="sng">
                <a:solidFill>
                  <a:srgbClr val="CCCCFF"/>
                </a:solidFill>
                <a:latin typeface="Arial"/>
                <a:ea typeface="Arial"/>
                <a:cs typeface="Arial"/>
                <a:sym typeface="Arial"/>
                <a:hlinkClick r:id="rId6">
                  <a:extLst>
                    <a:ext uri="{A12FA001-AC4F-418D-AE19-62706E023703}">
                      <ahyp:hlinkClr val="tx"/>
                    </a:ext>
                  </a:extLst>
                </a:hlinkClick>
              </a:rPr>
              <a:t>http://twitter.com/terrance_cohen</a:t>
            </a:r>
            <a:endParaRPr sz="2400" u="sng">
              <a:solidFill>
                <a:srgbClr val="CCCCFF"/>
              </a:solidFill>
              <a:latin typeface="Arial"/>
              <a:ea typeface="Arial"/>
              <a:cs typeface="Arial"/>
              <a:sym typeface="Arial"/>
              <a:hlinkClick r:id="rId7">
                <a:extLst>
                  <a:ext uri="{A12FA001-AC4F-418D-AE19-62706E023703}">
                    <ahyp:hlinkClr val="tx"/>
                  </a:ext>
                </a:extLst>
              </a:hlinkClick>
            </a:endParaRPr>
          </a:p>
          <a:p>
            <a:pPr indent="-50800" lvl="1" marL="762000" marR="0" rtl="0" algn="l">
              <a:lnSpc>
                <a:spcPct val="120000"/>
              </a:lnSpc>
              <a:spcBef>
                <a:spcPts val="0"/>
              </a:spcBef>
              <a:spcAft>
                <a:spcPts val="0"/>
              </a:spcAft>
              <a:buClr>
                <a:srgbClr val="000000"/>
              </a:buClr>
              <a:buSzPts val="2400"/>
              <a:buNone/>
            </a:pPr>
            <a:r>
              <a:t/>
            </a:r>
            <a:endParaRPr sz="2400" u="sng">
              <a:solidFill>
                <a:srgbClr val="000000"/>
              </a:solidFill>
              <a:latin typeface="Arial"/>
              <a:ea typeface="Arial"/>
              <a:cs typeface="Arial"/>
              <a:sym typeface="Arial"/>
              <a:hlinkClick r:id="rId8">
                <a:extLst>
                  <a:ext uri="{A12FA001-AC4F-418D-AE19-62706E023703}">
                    <ahyp:hlinkClr val="tx"/>
                  </a:ext>
                </a:extLst>
              </a:hlinkClick>
            </a:endParaRPr>
          </a:p>
          <a:p>
            <a:pPr indent="-241300" lvl="0" marL="381000" marR="0" rtl="0" algn="l">
              <a:lnSpc>
                <a:spcPct val="120000"/>
              </a:lnSpc>
              <a:spcBef>
                <a:spcPts val="0"/>
              </a:spcBef>
              <a:spcAft>
                <a:spcPts val="0"/>
              </a:spcAft>
              <a:buClr>
                <a:srgbClr val="000000"/>
              </a:buClr>
              <a:buSzPts val="3000"/>
              <a:buChar char="●"/>
            </a:pPr>
            <a:r>
              <a:rPr lang="en-US" sz="3000">
                <a:solidFill>
                  <a:srgbClr val="000000"/>
                </a:solidFill>
                <a:latin typeface="Arial"/>
                <a:ea typeface="Arial"/>
                <a:cs typeface="Arial"/>
                <a:sym typeface="Arial"/>
              </a:rPr>
              <a:t>Connect with me on LinkedIn:</a:t>
            </a:r>
            <a:endParaRPr sz="3000">
              <a:solidFill>
                <a:srgbClr val="000000"/>
              </a:solidFill>
              <a:latin typeface="Arial"/>
              <a:ea typeface="Arial"/>
              <a:cs typeface="Arial"/>
              <a:sym typeface="Arial"/>
            </a:endParaRPr>
          </a:p>
          <a:p>
            <a:pPr indent="-50800" lvl="1" marL="762000" marR="0" rtl="0" algn="l">
              <a:lnSpc>
                <a:spcPct val="120000"/>
              </a:lnSpc>
              <a:spcBef>
                <a:spcPts val="0"/>
              </a:spcBef>
              <a:spcAft>
                <a:spcPts val="0"/>
              </a:spcAft>
              <a:buClr>
                <a:srgbClr val="CCCCFF"/>
              </a:buClr>
              <a:buSzPts val="2400"/>
              <a:buNone/>
            </a:pPr>
            <a:r>
              <a:rPr lang="en-US" sz="2400" u="sng">
                <a:solidFill>
                  <a:srgbClr val="CCCCFF"/>
                </a:solidFill>
                <a:latin typeface="Arial"/>
                <a:ea typeface="Arial"/>
                <a:cs typeface="Arial"/>
                <a:sym typeface="Arial"/>
                <a:hlinkClick r:id="rId9">
                  <a:extLst>
                    <a:ext uri="{A12FA001-AC4F-418D-AE19-62706E023703}">
                      <ahyp:hlinkClr val="tx"/>
                    </a:ext>
                  </a:extLst>
                </a:hlinkClick>
              </a:rPr>
              <a:t>http://www.linkedin.com/in/terrancecohen</a:t>
            </a:r>
            <a:endParaRPr sz="2400" u="sng">
              <a:solidFill>
                <a:srgbClr val="CCCCFF"/>
              </a:solidFill>
              <a:latin typeface="Arial"/>
              <a:ea typeface="Arial"/>
              <a:cs typeface="Arial"/>
              <a:sym typeface="Arial"/>
              <a:hlinkClick r:id="rId10">
                <a:extLst>
                  <a:ext uri="{A12FA001-AC4F-418D-AE19-62706E023703}">
                    <ahyp:hlinkClr val="tx"/>
                  </a:ext>
                </a:extLst>
              </a:hlinkClick>
            </a:endParaRPr>
          </a:p>
          <a:p>
            <a:pPr indent="-50800" lvl="1" marL="762000" marR="0" rtl="0" algn="l">
              <a:lnSpc>
                <a:spcPct val="120000"/>
              </a:lnSpc>
              <a:spcBef>
                <a:spcPts val="0"/>
              </a:spcBef>
              <a:spcAft>
                <a:spcPts val="0"/>
              </a:spcAft>
              <a:buClr>
                <a:srgbClr val="000000"/>
              </a:buClr>
              <a:buSzPts val="2400"/>
              <a:buNone/>
            </a:pPr>
            <a:r>
              <a:t/>
            </a:r>
            <a:endParaRPr sz="2400" u="sng">
              <a:solidFill>
                <a:srgbClr val="000000"/>
              </a:solidFill>
              <a:latin typeface="Arial"/>
              <a:ea typeface="Arial"/>
              <a:cs typeface="Arial"/>
              <a:sym typeface="Arial"/>
              <a:hlinkClick r:id="rId11">
                <a:extLst>
                  <a:ext uri="{A12FA001-AC4F-418D-AE19-62706E023703}">
                    <ahyp:hlinkClr val="tx"/>
                  </a:ext>
                </a:extLst>
              </a:hlinkClick>
            </a:endParaRPr>
          </a:p>
          <a:p>
            <a:pPr indent="-241300" lvl="0" marL="381000" marR="0" rtl="0" algn="l">
              <a:lnSpc>
                <a:spcPct val="120000"/>
              </a:lnSpc>
              <a:spcBef>
                <a:spcPts val="0"/>
              </a:spcBef>
              <a:spcAft>
                <a:spcPts val="0"/>
              </a:spcAft>
              <a:buClr>
                <a:srgbClr val="000000"/>
              </a:buClr>
              <a:buSzPts val="3000"/>
              <a:buChar char="●"/>
            </a:pPr>
            <a:r>
              <a:rPr lang="en-US" sz="3000">
                <a:solidFill>
                  <a:srgbClr val="000000"/>
                </a:solidFill>
                <a:latin typeface="Arial"/>
                <a:ea typeface="Arial"/>
                <a:cs typeface="Arial"/>
                <a:sym typeface="Arial"/>
              </a:rPr>
              <a:t>Ask me anything:</a:t>
            </a:r>
            <a:endParaRPr sz="3000">
              <a:solidFill>
                <a:srgbClr val="000000"/>
              </a:solidFill>
              <a:latin typeface="Arial"/>
              <a:ea typeface="Arial"/>
              <a:cs typeface="Arial"/>
              <a:sym typeface="Arial"/>
            </a:endParaRPr>
          </a:p>
          <a:p>
            <a:pPr indent="-50800" lvl="1" marL="762000" marR="0" rtl="0" algn="l">
              <a:lnSpc>
                <a:spcPct val="120000"/>
              </a:lnSpc>
              <a:spcBef>
                <a:spcPts val="0"/>
              </a:spcBef>
              <a:spcAft>
                <a:spcPts val="0"/>
              </a:spcAft>
              <a:buClr>
                <a:srgbClr val="CCCCFF"/>
              </a:buClr>
              <a:buSzPts val="2400"/>
              <a:buNone/>
            </a:pPr>
            <a:r>
              <a:rPr lang="en-US" sz="2400" u="sng">
                <a:solidFill>
                  <a:srgbClr val="CCCCFF"/>
                </a:solidFill>
                <a:latin typeface="Arial"/>
                <a:ea typeface="Arial"/>
                <a:cs typeface="Arial"/>
                <a:sym typeface="Arial"/>
                <a:hlinkClick r:id="rId12">
                  <a:extLst>
                    <a:ext uri="{A12FA001-AC4F-418D-AE19-62706E023703}">
                      <ahyp:hlinkClr val="tx"/>
                    </a:ext>
                  </a:extLst>
                </a:hlinkClick>
              </a:rPr>
              <a:t>http://www.formspring.me/terrancecohen</a:t>
            </a:r>
            <a:endParaRPr sz="2400" u="sng">
              <a:solidFill>
                <a:srgbClr val="CCCCFF"/>
              </a:solidFill>
              <a:latin typeface="Arial"/>
              <a:ea typeface="Arial"/>
              <a:cs typeface="Arial"/>
              <a:sym typeface="Arial"/>
              <a:hlinkClick r:id="rId13">
                <a:extLst>
                  <a:ext uri="{A12FA001-AC4F-418D-AE19-62706E023703}">
                    <ahyp:hlinkClr val="tx"/>
                  </a:ext>
                </a:extLst>
              </a:hlinkClick>
            </a:endParaRPr>
          </a:p>
        </p:txBody>
      </p:sp>
      <p:pic>
        <p:nvPicPr>
          <p:cNvPr id="540" name="Google Shape;540;p82"/>
          <p:cNvPicPr preferRelativeResize="0"/>
          <p:nvPr/>
        </p:nvPicPr>
        <p:blipFill>
          <a:blip r:embed="rId14">
            <a:alphaModFix/>
          </a:blip>
          <a:stretch>
            <a:fillRect/>
          </a:stretch>
        </p:blipFill>
        <p:spPr>
          <a:xfrm>
            <a:off x="0" y="0"/>
            <a:ext cx="1963375" cy="7600950"/>
          </a:xfrm>
          <a:prstGeom prst="rect">
            <a:avLst/>
          </a:prstGeom>
          <a:noFill/>
          <a:ln>
            <a:noFill/>
          </a:ln>
        </p:spPr>
      </p:pic>
      <p:pic>
        <p:nvPicPr>
          <p:cNvPr id="541" name="Google Shape;541;p82"/>
          <p:cNvPicPr preferRelativeResize="0"/>
          <p:nvPr/>
        </p:nvPicPr>
        <p:blipFill>
          <a:blip r:embed="rId15">
            <a:alphaModFix/>
          </a:blip>
          <a:stretch>
            <a:fillRect/>
          </a:stretch>
        </p:blipFill>
        <p:spPr>
          <a:xfrm>
            <a:off x="9140175" y="6600825"/>
            <a:ext cx="1019800" cy="101917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pic>
        <p:nvPicPr>
          <p:cNvPr id="546" name="Google Shape;546;p83"/>
          <p:cNvPicPr preferRelativeResize="0"/>
          <p:nvPr/>
        </p:nvPicPr>
        <p:blipFill>
          <a:blip r:embed="rId3">
            <a:alphaModFix/>
          </a:blip>
          <a:stretch>
            <a:fillRect/>
          </a:stretch>
        </p:blipFill>
        <p:spPr>
          <a:xfrm>
            <a:off x="0" y="0"/>
            <a:ext cx="10160000" cy="7620000"/>
          </a:xfrm>
          <a:prstGeom prst="rect">
            <a:avLst/>
          </a:prstGeom>
          <a:noFill/>
          <a:ln>
            <a:noFill/>
          </a:ln>
        </p:spPr>
      </p:pic>
      <p:pic>
        <p:nvPicPr>
          <p:cNvPr id="547" name="Google Shape;547;p83"/>
          <p:cNvPicPr preferRelativeResize="0"/>
          <p:nvPr/>
        </p:nvPicPr>
        <p:blipFill>
          <a:blip r:embed="rId4">
            <a:alphaModFix/>
          </a:blip>
          <a:stretch>
            <a:fillRect/>
          </a:stretch>
        </p:blipFill>
        <p:spPr>
          <a:xfrm>
            <a:off x="838700" y="2333625"/>
            <a:ext cx="8368175" cy="1114425"/>
          </a:xfrm>
          <a:prstGeom prst="rect">
            <a:avLst/>
          </a:prstGeom>
          <a:noFill/>
          <a:ln>
            <a:noFill/>
          </a:ln>
        </p:spPr>
      </p:pic>
      <p:sp>
        <p:nvSpPr>
          <p:cNvPr id="548" name="Google Shape;548;p83"/>
          <p:cNvSpPr txBox="1"/>
          <p:nvPr/>
        </p:nvSpPr>
        <p:spPr>
          <a:xfrm>
            <a:off x="842950" y="2336775"/>
            <a:ext cx="8439150" cy="1187425"/>
          </a:xfrm>
          <a:prstGeom prst="rect">
            <a:avLst/>
          </a:prstGeom>
          <a:noFill/>
          <a:ln>
            <a:noFill/>
          </a:ln>
        </p:spPr>
        <p:txBody>
          <a:bodyPr anchorCtr="0" anchor="t" bIns="38100" lIns="38100" spcFirstLastPara="1" rIns="38100" wrap="square" tIns="38100">
            <a:noAutofit/>
          </a:bodyPr>
          <a:lstStyle/>
          <a:p>
            <a:pPr indent="0" lvl="0" marL="0" marR="0" rtl="0" algn="ctr">
              <a:lnSpc>
                <a:spcPct val="114144"/>
              </a:lnSpc>
              <a:spcBef>
                <a:spcPts val="0"/>
              </a:spcBef>
              <a:spcAft>
                <a:spcPts val="0"/>
              </a:spcAft>
              <a:buNone/>
            </a:pPr>
            <a:r>
              <a:rPr b="1" lang="en-US" sz="3800">
                <a:solidFill>
                  <a:srgbClr val="CC0000"/>
                </a:solidFill>
                <a:latin typeface="Arial"/>
                <a:ea typeface="Arial"/>
                <a:cs typeface="Arial"/>
                <a:sym typeface="Arial"/>
              </a:rPr>
              <a:t>A Dynamic Component Architecture for High Performance Gameplay</a:t>
            </a:r>
            <a:endParaRPr b="1" sz="3800">
              <a:solidFill>
                <a:srgbClr val="CC0000"/>
              </a:solidFill>
              <a:latin typeface="Arial"/>
              <a:ea typeface="Arial"/>
              <a:cs typeface="Arial"/>
              <a:sym typeface="Arial"/>
            </a:endParaRPr>
          </a:p>
        </p:txBody>
      </p:sp>
      <p:pic>
        <p:nvPicPr>
          <p:cNvPr id="549" name="Google Shape;549;p83"/>
          <p:cNvPicPr preferRelativeResize="0"/>
          <p:nvPr/>
        </p:nvPicPr>
        <p:blipFill>
          <a:blip r:embed="rId5">
            <a:alphaModFix/>
          </a:blip>
          <a:stretch>
            <a:fillRect/>
          </a:stretch>
        </p:blipFill>
        <p:spPr>
          <a:xfrm>
            <a:off x="447950" y="4057650"/>
            <a:ext cx="2954575" cy="1666875"/>
          </a:xfrm>
          <a:prstGeom prst="rect">
            <a:avLst/>
          </a:prstGeom>
          <a:noFill/>
          <a:ln>
            <a:noFill/>
          </a:ln>
        </p:spPr>
      </p:pic>
      <p:sp>
        <p:nvSpPr>
          <p:cNvPr id="550" name="Google Shape;550;p83"/>
          <p:cNvSpPr txBox="1"/>
          <p:nvPr/>
        </p:nvSpPr>
        <p:spPr>
          <a:xfrm>
            <a:off x="450850" y="4063975"/>
            <a:ext cx="3025775" cy="1728775"/>
          </a:xfrm>
          <a:prstGeom prst="rect">
            <a:avLst/>
          </a:prstGeom>
          <a:noFill/>
          <a:ln>
            <a:noFill/>
          </a:ln>
        </p:spPr>
        <p:txBody>
          <a:bodyPr anchorCtr="0" anchor="t" bIns="38100" lIns="38100" spcFirstLastPara="1" rIns="38100" wrap="square" tIns="38100">
            <a:noAutofit/>
          </a:bodyPr>
          <a:lstStyle/>
          <a:p>
            <a:pPr indent="0" lvl="0" marL="0" marR="0" rtl="0" algn="l">
              <a:lnSpc>
                <a:spcPct val="114062"/>
              </a:lnSpc>
              <a:spcBef>
                <a:spcPts val="0"/>
              </a:spcBef>
              <a:spcAft>
                <a:spcPts val="0"/>
              </a:spcAft>
              <a:buNone/>
            </a:pPr>
            <a:r>
              <a:rPr lang="en-US" sz="2400">
                <a:solidFill>
                  <a:srgbClr val="666666"/>
                </a:solidFill>
                <a:latin typeface="Arial"/>
                <a:ea typeface="Arial"/>
                <a:cs typeface="Arial"/>
                <a:sym typeface="Arial"/>
              </a:rPr>
              <a:t>Terrance Cohen</a:t>
            </a:r>
            <a:endParaRPr sz="2400">
              <a:solidFill>
                <a:srgbClr val="666666"/>
              </a:solidFill>
              <a:latin typeface="Arial"/>
              <a:ea typeface="Arial"/>
              <a:cs typeface="Arial"/>
              <a:sym typeface="Arial"/>
            </a:endParaRPr>
          </a:p>
          <a:p>
            <a:pPr indent="0" lvl="0" marL="0" marR="0" rtl="0" algn="l">
              <a:lnSpc>
                <a:spcPct val="113815"/>
              </a:lnSpc>
              <a:spcBef>
                <a:spcPts val="0"/>
              </a:spcBef>
              <a:spcAft>
                <a:spcPts val="0"/>
              </a:spcAft>
              <a:buNone/>
            </a:pPr>
            <a:r>
              <a:rPr lang="en-US" sz="1900">
                <a:solidFill>
                  <a:srgbClr val="666666"/>
                </a:solidFill>
                <a:latin typeface="Arial"/>
                <a:ea typeface="Arial"/>
                <a:cs typeface="Arial"/>
                <a:sym typeface="Arial"/>
              </a:rPr>
              <a:t>Lead Systems Engineer</a:t>
            </a:r>
            <a:endParaRPr sz="1900">
              <a:solidFill>
                <a:srgbClr val="666666"/>
              </a:solidFill>
              <a:latin typeface="Arial"/>
              <a:ea typeface="Arial"/>
              <a:cs typeface="Arial"/>
              <a:sym typeface="Arial"/>
            </a:endParaRPr>
          </a:p>
          <a:p>
            <a:pPr indent="0" lvl="0" marL="0" marR="0" rtl="0" algn="l">
              <a:lnSpc>
                <a:spcPct val="113815"/>
              </a:lnSpc>
              <a:spcBef>
                <a:spcPts val="0"/>
              </a:spcBef>
              <a:spcAft>
                <a:spcPts val="0"/>
              </a:spcAft>
              <a:buNone/>
            </a:pPr>
            <a:r>
              <a:rPr lang="en-US" sz="1900">
                <a:solidFill>
                  <a:srgbClr val="666666"/>
                </a:solidFill>
                <a:latin typeface="Arial"/>
                <a:ea typeface="Arial"/>
                <a:cs typeface="Arial"/>
                <a:sym typeface="Arial"/>
              </a:rPr>
              <a:t>Insomniac Games</a:t>
            </a:r>
            <a:endParaRPr sz="1900">
              <a:solidFill>
                <a:srgbClr val="666666"/>
              </a:solidFill>
              <a:latin typeface="Arial"/>
              <a:ea typeface="Arial"/>
              <a:cs typeface="Arial"/>
              <a:sym typeface="Arial"/>
            </a:endParaRPr>
          </a:p>
          <a:p>
            <a:pPr indent="0" lvl="0" marL="0" marR="0" rtl="0" algn="l">
              <a:lnSpc>
                <a:spcPct val="114423"/>
              </a:lnSpc>
              <a:spcBef>
                <a:spcPts val="0"/>
              </a:spcBef>
              <a:spcAft>
                <a:spcPts val="0"/>
              </a:spcAft>
              <a:buNone/>
            </a:pPr>
            <a:r>
              <a:t/>
            </a:r>
            <a:endParaRPr sz="1300">
              <a:solidFill>
                <a:srgbClr val="666666"/>
              </a:solidFill>
              <a:latin typeface="Arial"/>
              <a:ea typeface="Arial"/>
              <a:cs typeface="Arial"/>
              <a:sym typeface="Arial"/>
            </a:endParaRPr>
          </a:p>
          <a:p>
            <a:pPr indent="0" lvl="0" marL="0" marR="0" rtl="0" algn="l">
              <a:lnSpc>
                <a:spcPct val="113815"/>
              </a:lnSpc>
              <a:spcBef>
                <a:spcPts val="0"/>
              </a:spcBef>
              <a:spcAft>
                <a:spcPts val="0"/>
              </a:spcAft>
              <a:buNone/>
            </a:pPr>
            <a:r>
              <a:rPr lang="en-US" sz="1900">
                <a:solidFill>
                  <a:srgbClr val="0000FF"/>
                </a:solidFill>
                <a:latin typeface="Arial"/>
                <a:ea typeface="Arial"/>
                <a:cs typeface="Arial"/>
                <a:sym typeface="Arial"/>
              </a:rPr>
              <a:t>www.TerranceCohen.com</a:t>
            </a:r>
            <a:endParaRPr sz="1900">
              <a:solidFill>
                <a:srgbClr val="0000FF"/>
              </a:solidFill>
              <a:latin typeface="Arial"/>
              <a:ea typeface="Arial"/>
              <a:cs typeface="Arial"/>
              <a:sym typeface="Arial"/>
            </a:endParaRPr>
          </a:p>
          <a:p>
            <a:pPr indent="0" lvl="0" marL="0" marR="0" rtl="0" algn="l">
              <a:lnSpc>
                <a:spcPct val="113815"/>
              </a:lnSpc>
              <a:spcBef>
                <a:spcPts val="0"/>
              </a:spcBef>
              <a:spcAft>
                <a:spcPts val="0"/>
              </a:spcAft>
              <a:buNone/>
            </a:pPr>
            <a:r>
              <a:rPr lang="en-US" sz="1900">
                <a:solidFill>
                  <a:srgbClr val="0000FF"/>
                </a:solidFill>
                <a:latin typeface="Arial"/>
                <a:ea typeface="Arial"/>
                <a:cs typeface="Arial"/>
                <a:sym typeface="Arial"/>
              </a:rPr>
              <a:t>Twitter: @terrance_cohen</a:t>
            </a:r>
            <a:endParaRPr sz="1900">
              <a:solidFill>
                <a:srgbClr val="0000FF"/>
              </a:solidFill>
              <a:latin typeface="Arial"/>
              <a:ea typeface="Arial"/>
              <a:cs typeface="Arial"/>
              <a:sym typeface="Arial"/>
            </a:endParaRPr>
          </a:p>
        </p:txBody>
      </p:sp>
      <p:pic>
        <p:nvPicPr>
          <p:cNvPr id="551" name="Google Shape;551;p83"/>
          <p:cNvPicPr preferRelativeResize="0"/>
          <p:nvPr/>
        </p:nvPicPr>
        <p:blipFill>
          <a:blip r:embed="rId6">
            <a:alphaModFix/>
          </a:blip>
          <a:stretch>
            <a:fillRect/>
          </a:stretch>
        </p:blipFill>
        <p:spPr>
          <a:xfrm>
            <a:off x="7005250" y="180975"/>
            <a:ext cx="3002250" cy="1971675"/>
          </a:xfrm>
          <a:prstGeom prst="rect">
            <a:avLst/>
          </a:prstGeom>
          <a:noFill/>
          <a:ln>
            <a:noFill/>
          </a:ln>
        </p:spPr>
      </p:pic>
      <p:pic>
        <p:nvPicPr>
          <p:cNvPr id="552" name="Google Shape;552;p83"/>
          <p:cNvPicPr preferRelativeResize="0"/>
          <p:nvPr/>
        </p:nvPicPr>
        <p:blipFill>
          <a:blip r:embed="rId7">
            <a:alphaModFix/>
          </a:blip>
          <a:stretch>
            <a:fillRect/>
          </a:stretch>
        </p:blipFill>
        <p:spPr>
          <a:xfrm>
            <a:off x="1115100" y="457200"/>
            <a:ext cx="3869550" cy="1133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4"/>
          <p:cNvSpPr txBox="1"/>
          <p:nvPr>
            <p:ph type="title"/>
          </p:nvPr>
        </p:nvSpPr>
        <p:spPr>
          <a:xfrm>
            <a:off x="2074850" y="304800"/>
            <a:ext cx="7943850" cy="1160450"/>
          </a:xfrm>
          <a:prstGeom prst="rect">
            <a:avLst/>
          </a:prstGeom>
          <a:noFill/>
          <a:ln>
            <a:noFill/>
          </a:ln>
        </p:spPr>
        <p:txBody>
          <a:bodyPr anchorCtr="0" anchor="t" bIns="38100" lIns="38100" spcFirstLastPara="1" rIns="38100" wrap="square" tIns="38100">
            <a:noAutofit/>
          </a:bodyPr>
          <a:lstStyle/>
          <a:p>
            <a:pPr indent="0" lvl="0" marL="0" marR="0" rtl="0" algn="ctr">
              <a:lnSpc>
                <a:spcPct val="113970"/>
              </a:lnSpc>
              <a:spcBef>
                <a:spcPts val="0"/>
              </a:spcBef>
              <a:spcAft>
                <a:spcPts val="0"/>
              </a:spcAft>
              <a:buNone/>
            </a:pPr>
            <a:r>
              <a:rPr lang="en-US" sz="3400">
                <a:solidFill>
                  <a:srgbClr val="CC0000"/>
                </a:solidFill>
                <a:latin typeface="Arial"/>
                <a:ea typeface="Arial"/>
                <a:cs typeface="Arial"/>
                <a:sym typeface="Arial"/>
              </a:rPr>
              <a:t>A Dynamic Component Architecture</a:t>
            </a:r>
            <a:br>
              <a:rPr lang="en-US" sz="4400">
                <a:solidFill>
                  <a:srgbClr val="000000"/>
                </a:solidFill>
                <a:latin typeface="Arial"/>
                <a:ea typeface="Arial"/>
                <a:cs typeface="Arial"/>
                <a:sym typeface="Arial"/>
              </a:rPr>
            </a:br>
            <a:r>
              <a:rPr lang="en-US" sz="3400">
                <a:solidFill>
                  <a:srgbClr val="CC0000"/>
                </a:solidFill>
                <a:latin typeface="Arial"/>
                <a:ea typeface="Arial"/>
                <a:cs typeface="Arial"/>
                <a:sym typeface="Arial"/>
              </a:rPr>
              <a:t>for High Performance Gameplay</a:t>
            </a:r>
            <a:endParaRPr sz="3400">
              <a:solidFill>
                <a:srgbClr val="CC0000"/>
              </a:solidFill>
              <a:latin typeface="Arial"/>
              <a:ea typeface="Arial"/>
              <a:cs typeface="Arial"/>
              <a:sym typeface="Arial"/>
            </a:endParaRPr>
          </a:p>
        </p:txBody>
      </p:sp>
      <p:sp>
        <p:nvSpPr>
          <p:cNvPr id="72" name="Google Shape;72;p14"/>
          <p:cNvSpPr txBox="1"/>
          <p:nvPr>
            <p:ph idx="1" type="body"/>
          </p:nvPr>
        </p:nvSpPr>
        <p:spPr>
          <a:xfrm>
            <a:off x="2076450" y="2235200"/>
            <a:ext cx="7948600" cy="5497500"/>
          </a:xfrm>
          <a:prstGeom prst="rect">
            <a:avLst/>
          </a:prstGeom>
          <a:noFill/>
          <a:ln>
            <a:noFill/>
          </a:ln>
        </p:spPr>
        <p:txBody>
          <a:bodyPr anchorCtr="0" anchor="t" bIns="38100" lIns="38100" spcFirstLastPara="1" rIns="38100" wrap="square" tIns="38100">
            <a:noAutofit/>
          </a:bodyPr>
          <a:lstStyle/>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Purpose</a:t>
            </a:r>
            <a:endParaRPr sz="3500">
              <a:solidFill>
                <a:srgbClr val="444444"/>
              </a:solidFill>
              <a:latin typeface="Arial"/>
              <a:ea typeface="Arial"/>
              <a:cs typeface="Arial"/>
              <a:sym typeface="Arial"/>
            </a:endParaRPr>
          </a:p>
          <a:p>
            <a:pPr indent="-273050" lvl="1" marL="762000" marR="0" rtl="0" algn="l">
              <a:lnSpc>
                <a:spcPct val="113928"/>
              </a:lnSpc>
              <a:spcBef>
                <a:spcPts val="0"/>
              </a:spcBef>
              <a:spcAft>
                <a:spcPts val="0"/>
              </a:spcAft>
              <a:buClr>
                <a:srgbClr val="0000FF"/>
              </a:buClr>
              <a:buSzPts val="3500"/>
              <a:buChar char="○"/>
            </a:pPr>
            <a:r>
              <a:rPr lang="en-US" sz="3500">
                <a:solidFill>
                  <a:srgbClr val="0000FF"/>
                </a:solidFill>
                <a:latin typeface="Arial"/>
                <a:ea typeface="Arial"/>
                <a:cs typeface="Arial"/>
                <a:sym typeface="Arial"/>
              </a:rPr>
              <a:t>Statement of Problem</a:t>
            </a:r>
            <a:endParaRPr sz="3500">
              <a:solidFill>
                <a:srgbClr val="0000FF"/>
              </a:solidFill>
              <a:latin typeface="Arial"/>
              <a:ea typeface="Arial"/>
              <a:cs typeface="Arial"/>
              <a:sym typeface="Arial"/>
            </a:endParaRPr>
          </a:p>
          <a:p>
            <a:pPr indent="-273050" lvl="1" marL="762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Proposed Solution</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The Dynamic Component System</a:t>
            </a:r>
            <a:endParaRPr sz="3500">
              <a:solidFill>
                <a:srgbClr val="444444"/>
              </a:solidFill>
              <a:latin typeface="Arial"/>
              <a:ea typeface="Arial"/>
              <a:cs typeface="Arial"/>
              <a:sym typeface="Arial"/>
            </a:endParaRPr>
          </a:p>
          <a:p>
            <a:pPr indent="0" lvl="0" marL="0" marR="0" rtl="0" algn="l">
              <a:lnSpc>
                <a:spcPct val="113928"/>
              </a:lnSpc>
              <a:spcBef>
                <a:spcPts val="0"/>
              </a:spcBef>
              <a:spcAft>
                <a:spcPts val="0"/>
              </a:spcAft>
              <a:buNone/>
            </a:pPr>
            <a:r>
              <a:t/>
            </a:r>
            <a:endParaRPr sz="3500">
              <a:solidFill>
                <a:srgbClr val="444444"/>
              </a:solidFill>
              <a:latin typeface="Arial"/>
              <a:ea typeface="Arial"/>
              <a:cs typeface="Arial"/>
              <a:sym typeface="Arial"/>
            </a:endParaRPr>
          </a:p>
          <a:p>
            <a:pPr indent="-273050" lvl="0" marL="381000" marR="0" rtl="0" algn="l">
              <a:lnSpc>
                <a:spcPct val="113928"/>
              </a:lnSpc>
              <a:spcBef>
                <a:spcPts val="0"/>
              </a:spcBef>
              <a:spcAft>
                <a:spcPts val="0"/>
              </a:spcAft>
              <a:buClr>
                <a:srgbClr val="444444"/>
              </a:buClr>
              <a:buSzPts val="3500"/>
              <a:buChar char="●"/>
            </a:pPr>
            <a:r>
              <a:rPr lang="en-US" sz="3500">
                <a:solidFill>
                  <a:srgbClr val="444444"/>
                </a:solidFill>
                <a:latin typeface="Arial"/>
                <a:ea typeface="Arial"/>
                <a:cs typeface="Arial"/>
                <a:sym typeface="Arial"/>
              </a:rPr>
              <a:t>Implementation by Example</a:t>
            </a:r>
            <a:endParaRPr sz="3500">
              <a:solidFill>
                <a:srgbClr val="444444"/>
              </a:solidFill>
              <a:latin typeface="Arial"/>
              <a:ea typeface="Arial"/>
              <a:cs typeface="Arial"/>
              <a:sym typeface="Arial"/>
            </a:endParaRPr>
          </a:p>
        </p:txBody>
      </p:sp>
      <p:pic>
        <p:nvPicPr>
          <p:cNvPr id="73" name="Google Shape;73;p14"/>
          <p:cNvPicPr preferRelativeResize="0"/>
          <p:nvPr/>
        </p:nvPicPr>
        <p:blipFill>
          <a:blip r:embed="rId3">
            <a:alphaModFix/>
          </a:blip>
          <a:stretch>
            <a:fillRect/>
          </a:stretch>
        </p:blipFill>
        <p:spPr>
          <a:xfrm>
            <a:off x="0" y="0"/>
            <a:ext cx="1963375" cy="7600950"/>
          </a:xfrm>
          <a:prstGeom prst="rect">
            <a:avLst/>
          </a:prstGeom>
          <a:noFill/>
          <a:ln>
            <a:noFill/>
          </a:ln>
        </p:spPr>
      </p:pic>
      <p:pic>
        <p:nvPicPr>
          <p:cNvPr id="74" name="Google Shape;74;p14"/>
          <p:cNvPicPr preferRelativeResize="0"/>
          <p:nvPr/>
        </p:nvPicPr>
        <p:blipFill>
          <a:blip r:embed="rId4">
            <a:alphaModFix/>
          </a:blip>
          <a:stretch>
            <a:fillRect/>
          </a:stretch>
        </p:blipFill>
        <p:spPr>
          <a:xfrm>
            <a:off x="8225200" y="1724025"/>
            <a:ext cx="1934775" cy="24288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5"/>
          <p:cNvSpPr txBox="1"/>
          <p:nvPr>
            <p:ph type="title"/>
          </p:nvPr>
        </p:nvSpPr>
        <p:spPr>
          <a:xfrm>
            <a:off x="247650" y="304800"/>
            <a:ext cx="9740900" cy="990600"/>
          </a:xfrm>
          <a:prstGeom prst="rect">
            <a:avLst/>
          </a:prstGeom>
          <a:noFill/>
          <a:ln>
            <a:noFill/>
          </a:ln>
        </p:spPr>
        <p:txBody>
          <a:bodyPr anchorCtr="0" anchor="t" bIns="38100" lIns="38100" spcFirstLastPara="1" rIns="38100" wrap="square" tIns="38100">
            <a:noAutofit/>
          </a:bodyPr>
          <a:lstStyle/>
          <a:p>
            <a:pPr indent="0" lvl="0" marL="0" marR="0" rtl="0" algn="l">
              <a:lnSpc>
                <a:spcPct val="113953"/>
              </a:lnSpc>
              <a:spcBef>
                <a:spcPts val="0"/>
              </a:spcBef>
              <a:spcAft>
                <a:spcPts val="0"/>
              </a:spcAft>
              <a:buNone/>
            </a:pPr>
            <a:r>
              <a:rPr lang="en-US" sz="4300">
                <a:solidFill>
                  <a:srgbClr val="CC0000"/>
                </a:solidFill>
                <a:latin typeface="Arial"/>
                <a:ea typeface="Arial"/>
                <a:cs typeface="Arial"/>
                <a:sym typeface="Arial"/>
              </a:rPr>
              <a:t>Purpose : Statement of Problem</a:t>
            </a:r>
            <a:endParaRPr sz="4300">
              <a:solidFill>
                <a:srgbClr val="CC0000"/>
              </a:solidFill>
              <a:latin typeface="Arial"/>
              <a:ea typeface="Arial"/>
              <a:cs typeface="Arial"/>
              <a:sym typeface="Arial"/>
            </a:endParaRPr>
          </a:p>
        </p:txBody>
      </p:sp>
      <p:sp>
        <p:nvSpPr>
          <p:cNvPr id="80" name="Google Shape;80;p15"/>
          <p:cNvSpPr txBox="1"/>
          <p:nvPr>
            <p:ph idx="1" type="body"/>
          </p:nvPr>
        </p:nvSpPr>
        <p:spPr>
          <a:xfrm>
            <a:off x="247650" y="1828800"/>
            <a:ext cx="9758350" cy="5168900"/>
          </a:xfrm>
          <a:prstGeom prst="rect">
            <a:avLst/>
          </a:prstGeom>
          <a:noFill/>
          <a:ln>
            <a:noFill/>
          </a:ln>
        </p:spPr>
        <p:txBody>
          <a:bodyPr anchorCtr="0" anchor="t" bIns="38100" lIns="38100" spcFirstLastPara="1" rIns="38100" wrap="square" tIns="38100">
            <a:noAutofit/>
          </a:bodyPr>
          <a:lstStyle/>
          <a:p>
            <a:pPr indent="-241300" lvl="0" marL="381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Monolithic / deep Game Object hierarchy</a:t>
            </a:r>
            <a:endParaRPr sz="3000">
              <a:solidFill>
                <a:srgbClr val="444444"/>
              </a:solidFill>
              <a:latin typeface="Arial"/>
              <a:ea typeface="Arial"/>
              <a:cs typeface="Arial"/>
              <a:sym typeface="Arial"/>
            </a:endParaRPr>
          </a:p>
          <a:p>
            <a:pPr indent="-241300" lvl="1" marL="762000" marR="0" rtl="0" algn="l">
              <a:lnSpc>
                <a:spcPct val="114166"/>
              </a:lnSpc>
              <a:spcBef>
                <a:spcPts val="0"/>
              </a:spcBef>
              <a:spcAft>
                <a:spcPts val="0"/>
              </a:spcAft>
              <a:buClr>
                <a:srgbClr val="0000FF"/>
              </a:buClr>
              <a:buSzPts val="3000"/>
              <a:buChar char="○"/>
            </a:pPr>
            <a:r>
              <a:rPr lang="en-US" sz="3000">
                <a:solidFill>
                  <a:srgbClr val="0000FF"/>
                </a:solidFill>
                <a:latin typeface="Arial"/>
                <a:ea typeface="Arial"/>
                <a:cs typeface="Arial"/>
                <a:sym typeface="Arial"/>
              </a:rPr>
              <a:t>Memory: binds data @ compile time</a:t>
            </a:r>
            <a:endParaRPr sz="3000">
              <a:solidFill>
                <a:srgbClr val="0000FF"/>
              </a:solidFill>
              <a:latin typeface="Arial"/>
              <a:ea typeface="Arial"/>
              <a:cs typeface="Arial"/>
              <a:sym typeface="Arial"/>
            </a:endParaRPr>
          </a:p>
          <a:p>
            <a:pPr indent="-241300" lvl="2" marL="1143000" marR="0" rtl="0" algn="l">
              <a:lnSpc>
                <a:spcPct val="114166"/>
              </a:lnSpc>
              <a:spcBef>
                <a:spcPts val="0"/>
              </a:spcBef>
              <a:spcAft>
                <a:spcPts val="0"/>
              </a:spcAft>
              <a:buClr>
                <a:srgbClr val="444444"/>
              </a:buClr>
              <a:buSzPts val="3000"/>
              <a:buChar char="■"/>
            </a:pPr>
            <a:r>
              <a:rPr lang="en-US" sz="3000">
                <a:solidFill>
                  <a:srgbClr val="444444"/>
                </a:solidFill>
                <a:latin typeface="Arial"/>
                <a:ea typeface="Arial"/>
                <a:cs typeface="Arial"/>
                <a:sym typeface="Arial"/>
              </a:rPr>
              <a:t>Allocated throughout lifetime</a:t>
            </a:r>
            <a:endParaRPr sz="3000">
              <a:solidFill>
                <a:srgbClr val="444444"/>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a:themeElements>
    <a:clrScheme name="blank">
      <a:dk1>
        <a:srgbClr val="000000"/>
      </a:dk1>
      <a:lt1>
        <a:srgbClr val="FFFFFF"/>
      </a:lt1>
      <a:dk2>
        <a:srgbClr val="073763"/>
      </a:dk2>
      <a:lt2>
        <a:srgbClr val="CFE2F3"/>
      </a:lt2>
      <a:accent1>
        <a:srgbClr val="404040"/>
      </a:accent1>
      <a:accent2>
        <a:srgbClr val="808080"/>
      </a:accent2>
      <a:accent3>
        <a:srgbClr val="C0C0C0"/>
      </a:accent3>
      <a:accent4>
        <a:srgbClr val="396187"/>
      </a:accent4>
      <a:accent5>
        <a:srgbClr val="6B8CAB"/>
      </a:accent5>
      <a:accent6>
        <a:srgbClr val="9DB7CF"/>
      </a:accent6>
      <a:hlink>
        <a:srgbClr val="0000EE"/>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